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30"/>
  </p:notesMasterIdLst>
  <p:sldIdLst>
    <p:sldId id="257" r:id="rId3"/>
    <p:sldId id="1032" r:id="rId4"/>
    <p:sldId id="1072" r:id="rId5"/>
    <p:sldId id="1059" r:id="rId6"/>
    <p:sldId id="1061" r:id="rId7"/>
    <p:sldId id="1062" r:id="rId8"/>
    <p:sldId id="938" r:id="rId9"/>
    <p:sldId id="1064" r:id="rId10"/>
    <p:sldId id="1076" r:id="rId11"/>
    <p:sldId id="1069" r:id="rId12"/>
    <p:sldId id="1068" r:id="rId13"/>
    <p:sldId id="1074" r:id="rId14"/>
    <p:sldId id="1066" r:id="rId15"/>
    <p:sldId id="1071" r:id="rId16"/>
    <p:sldId id="490" r:id="rId17"/>
    <p:sldId id="1063" r:id="rId18"/>
    <p:sldId id="1073" r:id="rId19"/>
    <p:sldId id="264" r:id="rId20"/>
    <p:sldId id="266" r:id="rId21"/>
    <p:sldId id="268" r:id="rId22"/>
    <p:sldId id="270" r:id="rId23"/>
    <p:sldId id="265" r:id="rId24"/>
    <p:sldId id="267" r:id="rId25"/>
    <p:sldId id="1078" r:id="rId26"/>
    <p:sldId id="1080" r:id="rId27"/>
    <p:sldId id="1082" r:id="rId28"/>
    <p:sldId id="10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637" autoAdjust="0"/>
  </p:normalViewPr>
  <p:slideViewPr>
    <p:cSldViewPr snapToGrid="0">
      <p:cViewPr varScale="1">
        <p:scale>
          <a:sx n="94" d="100"/>
          <a:sy n="94" d="100"/>
        </p:scale>
        <p:origin x="11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603399374043007E-2"/>
          <c:y val="4.2567710368132741E-2"/>
          <c:w val="0.91177373094981262"/>
          <c:h val="0.77906156082361389"/>
        </c:manualLayout>
      </c:layout>
      <c:lineChart>
        <c:grouping val="standard"/>
        <c:varyColors val="0"/>
        <c:ser>
          <c:idx val="0"/>
          <c:order val="0"/>
          <c:tx>
            <c:strRef>
              <c:f>Sheet1!$B$1</c:f>
              <c:strCache>
                <c:ptCount val="1"/>
                <c:pt idx="0">
                  <c:v>Grand Total</c:v>
                </c:pt>
              </c:strCache>
            </c:strRef>
          </c:tx>
          <c:spPr>
            <a:ln>
              <a:solidFill>
                <a:schemeClr val="accent1"/>
              </a:solidFill>
            </a:ln>
          </c:spPr>
          <c:marker>
            <c:symbol val="square"/>
            <c:size val="7"/>
            <c:spPr>
              <a:solidFill>
                <a:schemeClr val="accent1"/>
              </a:solidFill>
              <a:ln>
                <a:solidFill>
                  <a:schemeClr val="accent1"/>
                </a:solidFill>
              </a:ln>
            </c:spPr>
          </c:marker>
          <c:dLbls>
            <c:spPr>
              <a:noFill/>
              <a:ln>
                <a:noFill/>
              </a:ln>
              <a:effectLst/>
            </c:spPr>
            <c:txPr>
              <a:bodyPr wrap="square" lIns="38100" tIns="19050" rIns="38100" bIns="19050" anchor="ctr">
                <a:spAutoFit/>
              </a:bodyPr>
              <a:lstStyle/>
              <a:p>
                <a:pPr>
                  <a:defRPr sz="12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Sheet1!$A$2:$A$21</c:f>
              <c:strCache>
                <c:ptCount val="20"/>
                <c:pt idx="0">
                  <c:v>2012-13</c:v>
                </c:pt>
                <c:pt idx="1">
                  <c:v>2013-14</c:v>
                </c:pt>
                <c:pt idx="2">
                  <c:v>2014-15</c:v>
                </c:pt>
                <c:pt idx="3">
                  <c:v>2015-16</c:v>
                </c:pt>
                <c:pt idx="4">
                  <c:v>2016-17</c:v>
                </c:pt>
                <c:pt idx="5">
                  <c:v>2017-18</c:v>
                </c:pt>
                <c:pt idx="6">
                  <c:v>2018-19</c:v>
                </c:pt>
                <c:pt idx="7">
                  <c:v>2019-20</c:v>
                </c:pt>
                <c:pt idx="8">
                  <c:v>2020-21</c:v>
                </c:pt>
                <c:pt idx="9">
                  <c:v>2021-22</c:v>
                </c:pt>
                <c:pt idx="10">
                  <c:v>2022-23</c:v>
                </c:pt>
                <c:pt idx="11">
                  <c:v>2023-24</c:v>
                </c:pt>
                <c:pt idx="12">
                  <c:v>2024-25</c:v>
                </c:pt>
                <c:pt idx="13">
                  <c:v>2025-26</c:v>
                </c:pt>
                <c:pt idx="14">
                  <c:v>2026-27</c:v>
                </c:pt>
                <c:pt idx="15">
                  <c:v>2027-28</c:v>
                </c:pt>
                <c:pt idx="16">
                  <c:v>2028-29</c:v>
                </c:pt>
                <c:pt idx="17">
                  <c:v>2029-30</c:v>
                </c:pt>
                <c:pt idx="18">
                  <c:v>2030-31</c:v>
                </c:pt>
                <c:pt idx="19">
                  <c:v>2031-32</c:v>
                </c:pt>
              </c:strCache>
            </c:strRef>
          </c:cat>
          <c:val>
            <c:numRef>
              <c:f>Sheet1!$B$2:$B$21</c:f>
              <c:numCache>
                <c:formatCode>#,##0</c:formatCode>
                <c:ptCount val="20"/>
                <c:pt idx="0">
                  <c:v>9666.2325961914012</c:v>
                </c:pt>
                <c:pt idx="1">
                  <c:v>9668.2616371025324</c:v>
                </c:pt>
                <c:pt idx="2">
                  <c:v>9566.4427542479334</c:v>
                </c:pt>
                <c:pt idx="3">
                  <c:v>9647.501242075401</c:v>
                </c:pt>
                <c:pt idx="4">
                  <c:v>9494.0182768174873</c:v>
                </c:pt>
                <c:pt idx="5">
                  <c:v>9402.8578231544543</c:v>
                </c:pt>
                <c:pt idx="6">
                  <c:v>9681.6705032165573</c:v>
                </c:pt>
                <c:pt idx="7">
                  <c:v>9799.299184544423</c:v>
                </c:pt>
                <c:pt idx="8">
                  <c:v>9796.9683192218581</c:v>
                </c:pt>
                <c:pt idx="9">
                  <c:v>9955.8349120031307</c:v>
                </c:pt>
                <c:pt idx="10">
                  <c:v>9998.4930735684738</c:v>
                </c:pt>
                <c:pt idx="11">
                  <c:v>10527.776600759433</c:v>
                </c:pt>
                <c:pt idx="12">
                  <c:v>10502.651453330205</c:v>
                </c:pt>
                <c:pt idx="13">
                  <c:v>10727.624288557239</c:v>
                </c:pt>
                <c:pt idx="14">
                  <c:v>10452.331318792889</c:v>
                </c:pt>
                <c:pt idx="15">
                  <c:v>10266.144330207551</c:v>
                </c:pt>
                <c:pt idx="16">
                  <c:v>10247.670853405278</c:v>
                </c:pt>
                <c:pt idx="17">
                  <c:v>10222.268004475101</c:v>
                </c:pt>
                <c:pt idx="18">
                  <c:v>10459.002152973899</c:v>
                </c:pt>
                <c:pt idx="19">
                  <c:v>10536.232918516869</c:v>
                </c:pt>
              </c:numCache>
            </c:numRef>
          </c:val>
          <c:smooth val="0"/>
          <c:extLst>
            <c:ext xmlns:c16="http://schemas.microsoft.com/office/drawing/2014/chart" uri="{C3380CC4-5D6E-409C-BE32-E72D297353CC}">
              <c16:uniqueId val="{00000000-58DB-3E42-9EDF-D16ECE92E748}"/>
            </c:ext>
          </c:extLst>
        </c:ser>
        <c:dLbls>
          <c:showLegendKey val="0"/>
          <c:showVal val="0"/>
          <c:showCatName val="0"/>
          <c:showSerName val="0"/>
          <c:showPercent val="0"/>
          <c:showBubbleSize val="0"/>
        </c:dLbls>
        <c:marker val="1"/>
        <c:smooth val="0"/>
        <c:axId val="-1881452192"/>
        <c:axId val="-1881456000"/>
      </c:lineChart>
      <c:catAx>
        <c:axId val="-1881452192"/>
        <c:scaling>
          <c:orientation val="minMax"/>
        </c:scaling>
        <c:delete val="0"/>
        <c:axPos val="b"/>
        <c:numFmt formatCode="General" sourceLinked="1"/>
        <c:majorTickMark val="out"/>
        <c:minorTickMark val="none"/>
        <c:tickLblPos val="nextTo"/>
        <c:txPr>
          <a:bodyPr/>
          <a:lstStyle/>
          <a:p>
            <a:pPr>
              <a:defRPr sz="1200"/>
            </a:pPr>
            <a:endParaRPr lang="en-US"/>
          </a:p>
        </c:txPr>
        <c:crossAx val="-1881456000"/>
        <c:crosses val="autoZero"/>
        <c:auto val="1"/>
        <c:lblAlgn val="ctr"/>
        <c:lblOffset val="100"/>
        <c:noMultiLvlLbl val="0"/>
      </c:catAx>
      <c:valAx>
        <c:axId val="-1881456000"/>
        <c:scaling>
          <c:orientation val="minMax"/>
          <c:min val="7000"/>
        </c:scaling>
        <c:delete val="0"/>
        <c:axPos val="l"/>
        <c:majorGridlines>
          <c:spPr>
            <a:ln>
              <a:noFill/>
            </a:ln>
          </c:spPr>
        </c:majorGridlines>
        <c:numFmt formatCode="#,##0" sourceLinked="1"/>
        <c:majorTickMark val="out"/>
        <c:minorTickMark val="none"/>
        <c:tickLblPos val="nextTo"/>
        <c:txPr>
          <a:bodyPr/>
          <a:lstStyle/>
          <a:p>
            <a:pPr>
              <a:defRPr sz="1600"/>
            </a:pPr>
            <a:endParaRPr lang="en-US"/>
          </a:p>
        </c:txPr>
        <c:crossAx val="-18814521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F0718-0D68-41EC-BD2D-FEAA980C5EB4}" type="doc">
      <dgm:prSet loTypeId="urn:microsoft.com/office/officeart/2005/8/layout/equation1" loCatId="process" qsTypeId="urn:microsoft.com/office/officeart/2005/8/quickstyle/3d3" qsCatId="3D" csTypeId="urn:microsoft.com/office/officeart/2005/8/colors/colorful1" csCatId="colorful" phldr="1"/>
      <dgm:spPr/>
    </dgm:pt>
    <dgm:pt modelId="{5346EE0B-3237-4883-BA7A-C178E1CC8BBB}">
      <dgm:prSet phldrT="[Text]"/>
      <dgm:spPr>
        <a:xfrm>
          <a:off x="5947" y="2215033"/>
          <a:ext cx="1652283" cy="1652283"/>
        </a:xfrm>
        <a:prstGeom prst="ellipse">
          <a:avLst/>
        </a:prstGeom>
      </dgm:spPr>
      <dgm:t>
        <a:bodyPr/>
        <a:lstStyle/>
        <a:p>
          <a:pPr>
            <a:buNone/>
          </a:pPr>
          <a:r>
            <a:rPr lang="en-US">
              <a:latin typeface="Arial" panose="020B0604020202020204"/>
              <a:ea typeface="+mn-ea"/>
              <a:cs typeface="+mn-cs"/>
            </a:rPr>
            <a:t>Incoming</a:t>
          </a:r>
          <a:endParaRPr lang="en-US" dirty="0">
            <a:latin typeface="Arial" panose="020B0604020202020204"/>
            <a:ea typeface="+mn-ea"/>
            <a:cs typeface="+mn-cs"/>
          </a:endParaRPr>
        </a:p>
      </dgm:t>
    </dgm:pt>
    <dgm:pt modelId="{5BC57FFA-F48B-43D7-81A2-9118F3CD61A9}" type="parTrans" cxnId="{3057A319-0A20-4883-8FE6-886A601BC725}">
      <dgm:prSet/>
      <dgm:spPr/>
      <dgm:t>
        <a:bodyPr/>
        <a:lstStyle/>
        <a:p>
          <a:endParaRPr lang="en-US"/>
        </a:p>
      </dgm:t>
    </dgm:pt>
    <dgm:pt modelId="{BBB6E32E-CC83-4B0A-AA69-7D781C0D9E58}" type="sibTrans" cxnId="{3057A319-0A20-4883-8FE6-886A601BC725}">
      <dgm:prSet/>
      <dgm:spPr>
        <a:xfrm>
          <a:off x="1792396" y="2562012"/>
          <a:ext cx="958324" cy="958324"/>
        </a:xfrm>
        <a:prstGeom prst="mathPlus">
          <a:avLst/>
        </a:prstGeom>
      </dgm:spPr>
      <dgm:t>
        <a:bodyPr/>
        <a:lstStyle/>
        <a:p>
          <a:pPr>
            <a:buNone/>
          </a:pPr>
          <a:endParaRPr lang="en-US">
            <a:solidFill>
              <a:sysClr val="window" lastClr="FFFFFF"/>
            </a:solidFill>
            <a:latin typeface="Arial" panose="020B0604020202020204"/>
            <a:ea typeface="+mn-ea"/>
            <a:cs typeface="+mn-cs"/>
          </a:endParaRPr>
        </a:p>
      </dgm:t>
    </dgm:pt>
    <dgm:pt modelId="{D83A2FE2-3293-44A5-8ED9-2817753DEED8}">
      <dgm:prSet phldrT="[Text]"/>
      <dgm:spPr>
        <a:xfrm>
          <a:off x="2884886" y="2215033"/>
          <a:ext cx="1652283" cy="1652283"/>
        </a:xfrm>
        <a:prstGeom prst="ellipse">
          <a:avLst/>
        </a:prstGeom>
      </dgm:spPr>
      <dgm:t>
        <a:bodyPr/>
        <a:lstStyle/>
        <a:p>
          <a:pPr>
            <a:buNone/>
          </a:pPr>
          <a:r>
            <a:rPr lang="en-US">
              <a:latin typeface="Arial" panose="020B0604020202020204"/>
              <a:ea typeface="+mn-ea"/>
              <a:cs typeface="+mn-cs"/>
            </a:rPr>
            <a:t>Continuing</a:t>
          </a:r>
          <a:endParaRPr lang="en-US" dirty="0">
            <a:latin typeface="Arial" panose="020B0604020202020204"/>
            <a:ea typeface="+mn-ea"/>
            <a:cs typeface="+mn-cs"/>
          </a:endParaRPr>
        </a:p>
      </dgm:t>
    </dgm:pt>
    <dgm:pt modelId="{660552EB-7490-4A24-892A-6AF719CD54E1}" type="parTrans" cxnId="{DFC9AD13-1128-4E7F-8882-F313AB416963}">
      <dgm:prSet/>
      <dgm:spPr/>
      <dgm:t>
        <a:bodyPr/>
        <a:lstStyle/>
        <a:p>
          <a:endParaRPr lang="en-US"/>
        </a:p>
      </dgm:t>
    </dgm:pt>
    <dgm:pt modelId="{B215F3D9-18F4-4204-85D7-F83AB7E6805E}" type="sibTrans" cxnId="{DFC9AD13-1128-4E7F-8882-F313AB416963}">
      <dgm:prSet/>
      <dgm:spPr>
        <a:xfrm>
          <a:off x="4671335" y="2562012"/>
          <a:ext cx="958324" cy="958324"/>
        </a:xfrm>
        <a:prstGeom prst="mathMinus">
          <a:avLst/>
        </a:prstGeom>
      </dgm:spPr>
      <dgm:t>
        <a:bodyPr/>
        <a:lstStyle/>
        <a:p>
          <a:pPr>
            <a:buNone/>
          </a:pPr>
          <a:endParaRPr lang="en-US">
            <a:solidFill>
              <a:sysClr val="window" lastClr="FFFFFF"/>
            </a:solidFill>
            <a:latin typeface="Arial" panose="020B0604020202020204"/>
            <a:ea typeface="+mn-ea"/>
            <a:cs typeface="+mn-cs"/>
          </a:endParaRPr>
        </a:p>
      </dgm:t>
    </dgm:pt>
    <dgm:pt modelId="{9D33274F-6CCA-47AD-947F-B393C2542912}">
      <dgm:prSet phldrT="[Text]"/>
      <dgm:spPr>
        <a:xfrm>
          <a:off x="8642765" y="2215033"/>
          <a:ext cx="1652283" cy="1652283"/>
        </a:xfrm>
        <a:prstGeom prst="ellipse">
          <a:avLst/>
        </a:prstGeom>
      </dgm:spPr>
      <dgm:t>
        <a:bodyPr/>
        <a:lstStyle/>
        <a:p>
          <a:pPr>
            <a:buNone/>
          </a:pPr>
          <a:r>
            <a:rPr lang="en-US">
              <a:latin typeface="Arial" panose="020B0604020202020204"/>
              <a:ea typeface="+mn-ea"/>
              <a:cs typeface="+mn-cs"/>
            </a:rPr>
            <a:t>Enrollment</a:t>
          </a:r>
          <a:endParaRPr lang="en-US" dirty="0">
            <a:latin typeface="Arial" panose="020B0604020202020204"/>
            <a:ea typeface="+mn-ea"/>
            <a:cs typeface="+mn-cs"/>
          </a:endParaRPr>
        </a:p>
      </dgm:t>
    </dgm:pt>
    <dgm:pt modelId="{0CA6485D-F1A9-45F1-9F77-C329A993D173}" type="parTrans" cxnId="{92794CD5-D68F-48BB-B02B-1B0B2678F586}">
      <dgm:prSet/>
      <dgm:spPr/>
      <dgm:t>
        <a:bodyPr/>
        <a:lstStyle/>
        <a:p>
          <a:endParaRPr lang="en-US"/>
        </a:p>
      </dgm:t>
    </dgm:pt>
    <dgm:pt modelId="{B70DE9FC-413D-45D5-B3F3-7C039E1DD9F3}" type="sibTrans" cxnId="{92794CD5-D68F-48BB-B02B-1B0B2678F586}">
      <dgm:prSet/>
      <dgm:spPr/>
      <dgm:t>
        <a:bodyPr/>
        <a:lstStyle/>
        <a:p>
          <a:endParaRPr lang="en-US"/>
        </a:p>
      </dgm:t>
    </dgm:pt>
    <dgm:pt modelId="{940B8F4C-3142-4A7C-A3AC-93F0D108E164}">
      <dgm:prSet phldrT="[Text]"/>
      <dgm:spPr>
        <a:xfrm>
          <a:off x="5763825" y="2215033"/>
          <a:ext cx="1652283" cy="1652283"/>
        </a:xfrm>
        <a:prstGeom prst="ellipse">
          <a:avLst/>
        </a:prstGeom>
      </dgm:spPr>
      <dgm:t>
        <a:bodyPr/>
        <a:lstStyle/>
        <a:p>
          <a:pPr>
            <a:buNone/>
          </a:pPr>
          <a:r>
            <a:rPr lang="en-US">
              <a:latin typeface="Arial" panose="020B0604020202020204"/>
              <a:ea typeface="+mn-ea"/>
              <a:cs typeface="+mn-cs"/>
            </a:rPr>
            <a:t>Graduates</a:t>
          </a:r>
          <a:endParaRPr lang="en-US" dirty="0">
            <a:latin typeface="Arial" panose="020B0604020202020204"/>
            <a:ea typeface="+mn-ea"/>
            <a:cs typeface="+mn-cs"/>
          </a:endParaRPr>
        </a:p>
      </dgm:t>
    </dgm:pt>
    <dgm:pt modelId="{2769C6C8-0A2C-4047-A8AA-9DA485978CEB}" type="parTrans" cxnId="{4F765B7D-A4D3-4E22-9699-44C0CFCD4471}">
      <dgm:prSet/>
      <dgm:spPr/>
      <dgm:t>
        <a:bodyPr/>
        <a:lstStyle/>
        <a:p>
          <a:endParaRPr lang="en-US"/>
        </a:p>
      </dgm:t>
    </dgm:pt>
    <dgm:pt modelId="{C3013AAA-3D2C-4F65-848E-6CB29CC2DF09}" type="sibTrans" cxnId="{4F765B7D-A4D3-4E22-9699-44C0CFCD4471}">
      <dgm:prSet/>
      <dgm:spPr>
        <a:xfrm>
          <a:off x="7550274" y="2562012"/>
          <a:ext cx="958324" cy="958324"/>
        </a:xfrm>
        <a:prstGeom prst="mathEqual">
          <a:avLst/>
        </a:prstGeom>
      </dgm:spPr>
      <dgm:t>
        <a:bodyPr/>
        <a:lstStyle/>
        <a:p>
          <a:pPr>
            <a:buNone/>
          </a:pPr>
          <a:endParaRPr lang="en-US">
            <a:solidFill>
              <a:sysClr val="window" lastClr="FFFFFF"/>
            </a:solidFill>
            <a:latin typeface="Arial" panose="020B0604020202020204"/>
            <a:ea typeface="+mn-ea"/>
            <a:cs typeface="+mn-cs"/>
          </a:endParaRPr>
        </a:p>
      </dgm:t>
    </dgm:pt>
    <dgm:pt modelId="{7AFAE7DE-B2CC-48D2-90C8-BE68F6779D94}" type="pres">
      <dgm:prSet presAssocID="{4A8F0718-0D68-41EC-BD2D-FEAA980C5EB4}" presName="linearFlow" presStyleCnt="0">
        <dgm:presLayoutVars>
          <dgm:dir/>
          <dgm:resizeHandles val="exact"/>
        </dgm:presLayoutVars>
      </dgm:prSet>
      <dgm:spPr/>
    </dgm:pt>
    <dgm:pt modelId="{5B67363C-9B79-43DD-8F1A-E04A50B30D98}" type="pres">
      <dgm:prSet presAssocID="{5346EE0B-3237-4883-BA7A-C178E1CC8BBB}" presName="node" presStyleLbl="node1" presStyleIdx="0" presStyleCnt="4">
        <dgm:presLayoutVars>
          <dgm:bulletEnabled val="1"/>
        </dgm:presLayoutVars>
      </dgm:prSet>
      <dgm:spPr/>
      <dgm:t>
        <a:bodyPr/>
        <a:lstStyle/>
        <a:p>
          <a:endParaRPr lang="en-US"/>
        </a:p>
      </dgm:t>
    </dgm:pt>
    <dgm:pt modelId="{6734C19D-2400-4C78-A523-38C3D794BAFF}" type="pres">
      <dgm:prSet presAssocID="{BBB6E32E-CC83-4B0A-AA69-7D781C0D9E58}" presName="spacerL" presStyleCnt="0"/>
      <dgm:spPr/>
    </dgm:pt>
    <dgm:pt modelId="{5CDCE7B5-A4CE-4DCF-A63D-B68E07AF8249}" type="pres">
      <dgm:prSet presAssocID="{BBB6E32E-CC83-4B0A-AA69-7D781C0D9E58}" presName="sibTrans" presStyleLbl="sibTrans2D1" presStyleIdx="0" presStyleCnt="3"/>
      <dgm:spPr/>
      <dgm:t>
        <a:bodyPr/>
        <a:lstStyle/>
        <a:p>
          <a:endParaRPr lang="en-US"/>
        </a:p>
      </dgm:t>
    </dgm:pt>
    <dgm:pt modelId="{E5D0AD5F-2E3B-427C-BECD-0230E1194768}" type="pres">
      <dgm:prSet presAssocID="{BBB6E32E-CC83-4B0A-AA69-7D781C0D9E58}" presName="spacerR" presStyleCnt="0"/>
      <dgm:spPr/>
    </dgm:pt>
    <dgm:pt modelId="{B45ECBE8-F92E-4F1F-AA7F-A7BC77A31E70}" type="pres">
      <dgm:prSet presAssocID="{D83A2FE2-3293-44A5-8ED9-2817753DEED8}" presName="node" presStyleLbl="node1" presStyleIdx="1" presStyleCnt="4">
        <dgm:presLayoutVars>
          <dgm:bulletEnabled val="1"/>
        </dgm:presLayoutVars>
      </dgm:prSet>
      <dgm:spPr/>
      <dgm:t>
        <a:bodyPr/>
        <a:lstStyle/>
        <a:p>
          <a:endParaRPr lang="en-US"/>
        </a:p>
      </dgm:t>
    </dgm:pt>
    <dgm:pt modelId="{0B7BCE08-98F4-4B4C-A7B9-9C2392E1A5D9}" type="pres">
      <dgm:prSet presAssocID="{B215F3D9-18F4-4204-85D7-F83AB7E6805E}" presName="spacerL" presStyleCnt="0"/>
      <dgm:spPr/>
    </dgm:pt>
    <dgm:pt modelId="{5A650DF6-A05F-4376-B451-8A6FAAA180BE}" type="pres">
      <dgm:prSet presAssocID="{B215F3D9-18F4-4204-85D7-F83AB7E6805E}" presName="sibTrans" presStyleLbl="sibTrans2D1" presStyleIdx="1" presStyleCnt="3"/>
      <dgm:spPr>
        <a:prstGeom prst="mathMinus">
          <a:avLst/>
        </a:prstGeom>
      </dgm:spPr>
      <dgm:t>
        <a:bodyPr/>
        <a:lstStyle/>
        <a:p>
          <a:endParaRPr lang="en-US"/>
        </a:p>
      </dgm:t>
    </dgm:pt>
    <dgm:pt modelId="{436362CF-B3FD-4104-AD9B-F278EF4EDD60}" type="pres">
      <dgm:prSet presAssocID="{B215F3D9-18F4-4204-85D7-F83AB7E6805E}" presName="spacerR" presStyleCnt="0"/>
      <dgm:spPr/>
    </dgm:pt>
    <dgm:pt modelId="{2C45F707-0715-4D3C-8AC0-449952A9DE6F}" type="pres">
      <dgm:prSet presAssocID="{940B8F4C-3142-4A7C-A3AC-93F0D108E164}" presName="node" presStyleLbl="node1" presStyleIdx="2" presStyleCnt="4">
        <dgm:presLayoutVars>
          <dgm:bulletEnabled val="1"/>
        </dgm:presLayoutVars>
      </dgm:prSet>
      <dgm:spPr/>
      <dgm:t>
        <a:bodyPr/>
        <a:lstStyle/>
        <a:p>
          <a:endParaRPr lang="en-US"/>
        </a:p>
      </dgm:t>
    </dgm:pt>
    <dgm:pt modelId="{81202615-E136-4FCB-8A18-E7820F232CB4}" type="pres">
      <dgm:prSet presAssocID="{C3013AAA-3D2C-4F65-848E-6CB29CC2DF09}" presName="spacerL" presStyleCnt="0"/>
      <dgm:spPr/>
    </dgm:pt>
    <dgm:pt modelId="{CE9AAD54-63CE-4478-B3FC-706F984ECCAF}" type="pres">
      <dgm:prSet presAssocID="{C3013AAA-3D2C-4F65-848E-6CB29CC2DF09}" presName="sibTrans" presStyleLbl="sibTrans2D1" presStyleIdx="2" presStyleCnt="3"/>
      <dgm:spPr/>
      <dgm:t>
        <a:bodyPr/>
        <a:lstStyle/>
        <a:p>
          <a:endParaRPr lang="en-US"/>
        </a:p>
      </dgm:t>
    </dgm:pt>
    <dgm:pt modelId="{06186D30-946E-42DF-A6C9-E5EAE390F655}" type="pres">
      <dgm:prSet presAssocID="{C3013AAA-3D2C-4F65-848E-6CB29CC2DF09}" presName="spacerR" presStyleCnt="0"/>
      <dgm:spPr/>
    </dgm:pt>
    <dgm:pt modelId="{DA69DA9D-D017-4F63-A1FD-1BD8833FCE02}" type="pres">
      <dgm:prSet presAssocID="{9D33274F-6CCA-47AD-947F-B393C2542912}" presName="node" presStyleLbl="node1" presStyleIdx="3" presStyleCnt="4">
        <dgm:presLayoutVars>
          <dgm:bulletEnabled val="1"/>
        </dgm:presLayoutVars>
      </dgm:prSet>
      <dgm:spPr/>
      <dgm:t>
        <a:bodyPr/>
        <a:lstStyle/>
        <a:p>
          <a:endParaRPr lang="en-US"/>
        </a:p>
      </dgm:t>
    </dgm:pt>
  </dgm:ptLst>
  <dgm:cxnLst>
    <dgm:cxn modelId="{3057A319-0A20-4883-8FE6-886A601BC725}" srcId="{4A8F0718-0D68-41EC-BD2D-FEAA980C5EB4}" destId="{5346EE0B-3237-4883-BA7A-C178E1CC8BBB}" srcOrd="0" destOrd="0" parTransId="{5BC57FFA-F48B-43D7-81A2-9118F3CD61A9}" sibTransId="{BBB6E32E-CC83-4B0A-AA69-7D781C0D9E58}"/>
    <dgm:cxn modelId="{0DB08EA8-AACE-43D5-9F14-6EA191EE67D7}" type="presOf" srcId="{9D33274F-6CCA-47AD-947F-B393C2542912}" destId="{DA69DA9D-D017-4F63-A1FD-1BD8833FCE02}" srcOrd="0" destOrd="0" presId="urn:microsoft.com/office/officeart/2005/8/layout/equation1"/>
    <dgm:cxn modelId="{FBC5E461-21CB-4817-A7DE-1B1AF61F1B00}" type="presOf" srcId="{B215F3D9-18F4-4204-85D7-F83AB7E6805E}" destId="{5A650DF6-A05F-4376-B451-8A6FAAA180BE}" srcOrd="0" destOrd="0" presId="urn:microsoft.com/office/officeart/2005/8/layout/equation1"/>
    <dgm:cxn modelId="{0EAC1F3A-C7DB-4159-9FDF-803C75C4760F}" type="presOf" srcId="{C3013AAA-3D2C-4F65-848E-6CB29CC2DF09}" destId="{CE9AAD54-63CE-4478-B3FC-706F984ECCAF}" srcOrd="0" destOrd="0" presId="urn:microsoft.com/office/officeart/2005/8/layout/equation1"/>
    <dgm:cxn modelId="{564142BD-DC0A-4F33-97D8-66218DEF1201}" type="presOf" srcId="{D83A2FE2-3293-44A5-8ED9-2817753DEED8}" destId="{B45ECBE8-F92E-4F1F-AA7F-A7BC77A31E70}" srcOrd="0" destOrd="0" presId="urn:microsoft.com/office/officeart/2005/8/layout/equation1"/>
    <dgm:cxn modelId="{D36E0979-30AC-450D-AC0D-D5FAD2EA9DB1}" type="presOf" srcId="{4A8F0718-0D68-41EC-BD2D-FEAA980C5EB4}" destId="{7AFAE7DE-B2CC-48D2-90C8-BE68F6779D94}" srcOrd="0" destOrd="0" presId="urn:microsoft.com/office/officeart/2005/8/layout/equation1"/>
    <dgm:cxn modelId="{92794CD5-D68F-48BB-B02B-1B0B2678F586}" srcId="{4A8F0718-0D68-41EC-BD2D-FEAA980C5EB4}" destId="{9D33274F-6CCA-47AD-947F-B393C2542912}" srcOrd="3" destOrd="0" parTransId="{0CA6485D-F1A9-45F1-9F77-C329A993D173}" sibTransId="{B70DE9FC-413D-45D5-B3F3-7C039E1DD9F3}"/>
    <dgm:cxn modelId="{9AC6B739-4E4F-4378-B008-C70E94B723DE}" type="presOf" srcId="{940B8F4C-3142-4A7C-A3AC-93F0D108E164}" destId="{2C45F707-0715-4D3C-8AC0-449952A9DE6F}" srcOrd="0" destOrd="0" presId="urn:microsoft.com/office/officeart/2005/8/layout/equation1"/>
    <dgm:cxn modelId="{DFC9AD13-1128-4E7F-8882-F313AB416963}" srcId="{4A8F0718-0D68-41EC-BD2D-FEAA980C5EB4}" destId="{D83A2FE2-3293-44A5-8ED9-2817753DEED8}" srcOrd="1" destOrd="0" parTransId="{660552EB-7490-4A24-892A-6AF719CD54E1}" sibTransId="{B215F3D9-18F4-4204-85D7-F83AB7E6805E}"/>
    <dgm:cxn modelId="{B3C830F3-32B9-4DD3-9386-B3916D345813}" type="presOf" srcId="{BBB6E32E-CC83-4B0A-AA69-7D781C0D9E58}" destId="{5CDCE7B5-A4CE-4DCF-A63D-B68E07AF8249}" srcOrd="0" destOrd="0" presId="urn:microsoft.com/office/officeart/2005/8/layout/equation1"/>
    <dgm:cxn modelId="{4F765B7D-A4D3-4E22-9699-44C0CFCD4471}" srcId="{4A8F0718-0D68-41EC-BD2D-FEAA980C5EB4}" destId="{940B8F4C-3142-4A7C-A3AC-93F0D108E164}" srcOrd="2" destOrd="0" parTransId="{2769C6C8-0A2C-4047-A8AA-9DA485978CEB}" sibTransId="{C3013AAA-3D2C-4F65-848E-6CB29CC2DF09}"/>
    <dgm:cxn modelId="{FE6C601C-7F62-48BA-B9F7-FB0B07902CAD}" type="presOf" srcId="{5346EE0B-3237-4883-BA7A-C178E1CC8BBB}" destId="{5B67363C-9B79-43DD-8F1A-E04A50B30D98}" srcOrd="0" destOrd="0" presId="urn:microsoft.com/office/officeart/2005/8/layout/equation1"/>
    <dgm:cxn modelId="{BDDC90B8-1B86-4ACB-B391-F68AC686B47B}" type="presParOf" srcId="{7AFAE7DE-B2CC-48D2-90C8-BE68F6779D94}" destId="{5B67363C-9B79-43DD-8F1A-E04A50B30D98}" srcOrd="0" destOrd="0" presId="urn:microsoft.com/office/officeart/2005/8/layout/equation1"/>
    <dgm:cxn modelId="{87A71B66-3B2D-4534-911F-8D4EDA3ABEE3}" type="presParOf" srcId="{7AFAE7DE-B2CC-48D2-90C8-BE68F6779D94}" destId="{6734C19D-2400-4C78-A523-38C3D794BAFF}" srcOrd="1" destOrd="0" presId="urn:microsoft.com/office/officeart/2005/8/layout/equation1"/>
    <dgm:cxn modelId="{24A8F3BF-51DE-482E-82B4-B8AAC1C1CDEA}" type="presParOf" srcId="{7AFAE7DE-B2CC-48D2-90C8-BE68F6779D94}" destId="{5CDCE7B5-A4CE-4DCF-A63D-B68E07AF8249}" srcOrd="2" destOrd="0" presId="urn:microsoft.com/office/officeart/2005/8/layout/equation1"/>
    <dgm:cxn modelId="{D58BF96E-76E7-498D-BDA7-04C1D40FB63A}" type="presParOf" srcId="{7AFAE7DE-B2CC-48D2-90C8-BE68F6779D94}" destId="{E5D0AD5F-2E3B-427C-BECD-0230E1194768}" srcOrd="3" destOrd="0" presId="urn:microsoft.com/office/officeart/2005/8/layout/equation1"/>
    <dgm:cxn modelId="{E9818549-AAD8-4B44-8A2C-34475AC087E7}" type="presParOf" srcId="{7AFAE7DE-B2CC-48D2-90C8-BE68F6779D94}" destId="{B45ECBE8-F92E-4F1F-AA7F-A7BC77A31E70}" srcOrd="4" destOrd="0" presId="urn:microsoft.com/office/officeart/2005/8/layout/equation1"/>
    <dgm:cxn modelId="{98882563-0A59-4866-9DB7-E538FED7C62B}" type="presParOf" srcId="{7AFAE7DE-B2CC-48D2-90C8-BE68F6779D94}" destId="{0B7BCE08-98F4-4B4C-A7B9-9C2392E1A5D9}" srcOrd="5" destOrd="0" presId="urn:microsoft.com/office/officeart/2005/8/layout/equation1"/>
    <dgm:cxn modelId="{5BA2812D-FD06-4A89-8C4C-8C1F35899293}" type="presParOf" srcId="{7AFAE7DE-B2CC-48D2-90C8-BE68F6779D94}" destId="{5A650DF6-A05F-4376-B451-8A6FAAA180BE}" srcOrd="6" destOrd="0" presId="urn:microsoft.com/office/officeart/2005/8/layout/equation1"/>
    <dgm:cxn modelId="{058481F9-6F36-462D-9883-2074574170E2}" type="presParOf" srcId="{7AFAE7DE-B2CC-48D2-90C8-BE68F6779D94}" destId="{436362CF-B3FD-4104-AD9B-F278EF4EDD60}" srcOrd="7" destOrd="0" presId="urn:microsoft.com/office/officeart/2005/8/layout/equation1"/>
    <dgm:cxn modelId="{32675B52-5C9F-4ADD-96D4-D26C5048CB72}" type="presParOf" srcId="{7AFAE7DE-B2CC-48D2-90C8-BE68F6779D94}" destId="{2C45F707-0715-4D3C-8AC0-449952A9DE6F}" srcOrd="8" destOrd="0" presId="urn:microsoft.com/office/officeart/2005/8/layout/equation1"/>
    <dgm:cxn modelId="{7C97B638-D362-448A-9201-D95E851F4AD8}" type="presParOf" srcId="{7AFAE7DE-B2CC-48D2-90C8-BE68F6779D94}" destId="{81202615-E136-4FCB-8A18-E7820F232CB4}" srcOrd="9" destOrd="0" presId="urn:microsoft.com/office/officeart/2005/8/layout/equation1"/>
    <dgm:cxn modelId="{C11C2653-0E04-4EEA-9C09-996ECB5AA059}" type="presParOf" srcId="{7AFAE7DE-B2CC-48D2-90C8-BE68F6779D94}" destId="{CE9AAD54-63CE-4478-B3FC-706F984ECCAF}" srcOrd="10" destOrd="0" presId="urn:microsoft.com/office/officeart/2005/8/layout/equation1"/>
    <dgm:cxn modelId="{F924CF47-0728-4344-AB98-8764E8E21066}" type="presParOf" srcId="{7AFAE7DE-B2CC-48D2-90C8-BE68F6779D94}" destId="{06186D30-946E-42DF-A6C9-E5EAE390F655}" srcOrd="11" destOrd="0" presId="urn:microsoft.com/office/officeart/2005/8/layout/equation1"/>
    <dgm:cxn modelId="{FFCB8BE9-044A-491B-A9FA-3DD766AE2EF4}" type="presParOf" srcId="{7AFAE7DE-B2CC-48D2-90C8-BE68F6779D94}" destId="{DA69DA9D-D017-4F63-A1FD-1BD8833FCE02}"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7363C-9B79-43DD-8F1A-E04A50B30D98}">
      <dsp:nvSpPr>
        <dsp:cNvPr id="0" name=""/>
        <dsp:cNvSpPr/>
      </dsp:nvSpPr>
      <dsp:spPr>
        <a:xfrm>
          <a:off x="5947" y="2215033"/>
          <a:ext cx="1652283" cy="1652283"/>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None/>
          </a:pPr>
          <a:r>
            <a:rPr lang="en-US" sz="1800" kern="1200">
              <a:latin typeface="Arial" panose="020B0604020202020204"/>
              <a:ea typeface="+mn-ea"/>
              <a:cs typeface="+mn-cs"/>
            </a:rPr>
            <a:t>Incoming</a:t>
          </a:r>
          <a:endParaRPr lang="en-US" sz="1800" kern="1200" dirty="0">
            <a:latin typeface="Arial" panose="020B0604020202020204"/>
            <a:ea typeface="+mn-ea"/>
            <a:cs typeface="+mn-cs"/>
          </a:endParaRPr>
        </a:p>
      </dsp:txBody>
      <dsp:txXfrm>
        <a:off x="247918" y="2457004"/>
        <a:ext cx="1168341" cy="1168341"/>
      </dsp:txXfrm>
    </dsp:sp>
    <dsp:sp modelId="{5CDCE7B5-A4CE-4DCF-A63D-B68E07AF8249}">
      <dsp:nvSpPr>
        <dsp:cNvPr id="0" name=""/>
        <dsp:cNvSpPr/>
      </dsp:nvSpPr>
      <dsp:spPr>
        <a:xfrm>
          <a:off x="1792396" y="2562012"/>
          <a:ext cx="958324" cy="958324"/>
        </a:xfrm>
        <a:prstGeom prst="mathPlus">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Arial" panose="020B0604020202020204"/>
            <a:ea typeface="+mn-ea"/>
            <a:cs typeface="+mn-cs"/>
          </a:endParaRPr>
        </a:p>
      </dsp:txBody>
      <dsp:txXfrm>
        <a:off x="1919422" y="2928475"/>
        <a:ext cx="704272" cy="225398"/>
      </dsp:txXfrm>
    </dsp:sp>
    <dsp:sp modelId="{B45ECBE8-F92E-4F1F-AA7F-A7BC77A31E70}">
      <dsp:nvSpPr>
        <dsp:cNvPr id="0" name=""/>
        <dsp:cNvSpPr/>
      </dsp:nvSpPr>
      <dsp:spPr>
        <a:xfrm>
          <a:off x="2884886" y="2215033"/>
          <a:ext cx="1652283" cy="1652283"/>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None/>
          </a:pPr>
          <a:r>
            <a:rPr lang="en-US" sz="1800" kern="1200">
              <a:latin typeface="Arial" panose="020B0604020202020204"/>
              <a:ea typeface="+mn-ea"/>
              <a:cs typeface="+mn-cs"/>
            </a:rPr>
            <a:t>Continuing</a:t>
          </a:r>
          <a:endParaRPr lang="en-US" sz="1800" kern="1200" dirty="0">
            <a:latin typeface="Arial" panose="020B0604020202020204"/>
            <a:ea typeface="+mn-ea"/>
            <a:cs typeface="+mn-cs"/>
          </a:endParaRPr>
        </a:p>
      </dsp:txBody>
      <dsp:txXfrm>
        <a:off x="3126857" y="2457004"/>
        <a:ext cx="1168341" cy="1168341"/>
      </dsp:txXfrm>
    </dsp:sp>
    <dsp:sp modelId="{5A650DF6-A05F-4376-B451-8A6FAAA180BE}">
      <dsp:nvSpPr>
        <dsp:cNvPr id="0" name=""/>
        <dsp:cNvSpPr/>
      </dsp:nvSpPr>
      <dsp:spPr>
        <a:xfrm>
          <a:off x="4671335" y="2562012"/>
          <a:ext cx="958324" cy="958324"/>
        </a:xfrm>
        <a:prstGeom prst="mathMinus">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Arial" panose="020B0604020202020204"/>
            <a:ea typeface="+mn-ea"/>
            <a:cs typeface="+mn-cs"/>
          </a:endParaRPr>
        </a:p>
      </dsp:txBody>
      <dsp:txXfrm>
        <a:off x="4798361" y="2928475"/>
        <a:ext cx="704272" cy="225398"/>
      </dsp:txXfrm>
    </dsp:sp>
    <dsp:sp modelId="{2C45F707-0715-4D3C-8AC0-449952A9DE6F}">
      <dsp:nvSpPr>
        <dsp:cNvPr id="0" name=""/>
        <dsp:cNvSpPr/>
      </dsp:nvSpPr>
      <dsp:spPr>
        <a:xfrm>
          <a:off x="5763825" y="2215033"/>
          <a:ext cx="1652283" cy="1652283"/>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None/>
          </a:pPr>
          <a:r>
            <a:rPr lang="en-US" sz="1800" kern="1200">
              <a:latin typeface="Arial" panose="020B0604020202020204"/>
              <a:ea typeface="+mn-ea"/>
              <a:cs typeface="+mn-cs"/>
            </a:rPr>
            <a:t>Graduates</a:t>
          </a:r>
          <a:endParaRPr lang="en-US" sz="1800" kern="1200" dirty="0">
            <a:latin typeface="Arial" panose="020B0604020202020204"/>
            <a:ea typeface="+mn-ea"/>
            <a:cs typeface="+mn-cs"/>
          </a:endParaRPr>
        </a:p>
      </dsp:txBody>
      <dsp:txXfrm>
        <a:off x="6005796" y="2457004"/>
        <a:ext cx="1168341" cy="1168341"/>
      </dsp:txXfrm>
    </dsp:sp>
    <dsp:sp modelId="{CE9AAD54-63CE-4478-B3FC-706F984ECCAF}">
      <dsp:nvSpPr>
        <dsp:cNvPr id="0" name=""/>
        <dsp:cNvSpPr/>
      </dsp:nvSpPr>
      <dsp:spPr>
        <a:xfrm>
          <a:off x="7550274" y="2562012"/>
          <a:ext cx="958324" cy="958324"/>
        </a:xfrm>
        <a:prstGeom prst="mathEqual">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US" sz="1400" kern="1200">
            <a:solidFill>
              <a:sysClr val="window" lastClr="FFFFFF"/>
            </a:solidFill>
            <a:latin typeface="Arial" panose="020B0604020202020204"/>
            <a:ea typeface="+mn-ea"/>
            <a:cs typeface="+mn-cs"/>
          </a:endParaRPr>
        </a:p>
      </dsp:txBody>
      <dsp:txXfrm>
        <a:off x="7677300" y="2759427"/>
        <a:ext cx="704272" cy="563494"/>
      </dsp:txXfrm>
    </dsp:sp>
    <dsp:sp modelId="{DA69DA9D-D017-4F63-A1FD-1BD8833FCE02}">
      <dsp:nvSpPr>
        <dsp:cNvPr id="0" name=""/>
        <dsp:cNvSpPr/>
      </dsp:nvSpPr>
      <dsp:spPr>
        <a:xfrm>
          <a:off x="8642765" y="2215033"/>
          <a:ext cx="1652283" cy="1652283"/>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None/>
          </a:pPr>
          <a:r>
            <a:rPr lang="en-US" sz="1800" kern="1200">
              <a:latin typeface="Arial" panose="020B0604020202020204"/>
              <a:ea typeface="+mn-ea"/>
              <a:cs typeface="+mn-cs"/>
            </a:rPr>
            <a:t>Enrollment</a:t>
          </a:r>
          <a:endParaRPr lang="en-US" sz="1800" kern="1200" dirty="0">
            <a:latin typeface="Arial" panose="020B0604020202020204"/>
            <a:ea typeface="+mn-ea"/>
            <a:cs typeface="+mn-cs"/>
          </a:endParaRPr>
        </a:p>
      </dsp:txBody>
      <dsp:txXfrm>
        <a:off x="8884736" y="2457004"/>
        <a:ext cx="1168341" cy="116834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2A75A-0CD6-4DEA-9BCD-1FC0EBF63B17}" type="datetimeFigureOut">
              <a:rPr lang="en-US" smtClean="0"/>
              <a:t>10/14/2019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AA5AC-BF54-406E-8F67-3E14FB2B1C03}" type="slidenum">
              <a:rPr lang="en-US" smtClean="0"/>
              <a:t>‹#›</a:t>
            </a:fld>
            <a:endParaRPr lang="en-US"/>
          </a:p>
        </p:txBody>
      </p:sp>
    </p:spTree>
    <p:extLst>
      <p:ext uri="{BB962C8B-B14F-4D97-AF65-F5344CB8AC3E}">
        <p14:creationId xmlns:p14="http://schemas.microsoft.com/office/powerpoint/2010/main" val="36231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80/60 and 58/22 is based on ACT section level: North campus = Selective 21-26; South campus = Open 16-22,</a:t>
            </a:r>
          </a:p>
        </p:txBody>
      </p:sp>
      <p:sp>
        <p:nvSpPr>
          <p:cNvPr id="4" name="Slide Number Placeholder 3"/>
          <p:cNvSpPr>
            <a:spLocks noGrp="1"/>
          </p:cNvSpPr>
          <p:nvPr>
            <p:ph type="sldNum" sz="quarter" idx="5"/>
          </p:nvPr>
        </p:nvSpPr>
        <p:spPr/>
        <p:txBody>
          <a:bodyPr/>
          <a:lstStyle/>
          <a:p>
            <a:fld id="{A44AA5AC-BF54-406E-8F67-3E14FB2B1C03}" type="slidenum">
              <a:rPr lang="en-US" smtClean="0"/>
              <a:t>12</a:t>
            </a:fld>
            <a:endParaRPr lang="en-US"/>
          </a:p>
        </p:txBody>
      </p:sp>
    </p:spTree>
    <p:extLst>
      <p:ext uri="{BB962C8B-B14F-4D97-AF65-F5344CB8AC3E}">
        <p14:creationId xmlns:p14="http://schemas.microsoft.com/office/powerpoint/2010/main" val="4147815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2130426"/>
            <a:ext cx="12192000" cy="1470025"/>
          </a:xfrm>
        </p:spPr>
        <p:txBody>
          <a:bodyPr/>
          <a:lstStyle>
            <a:lvl1pPr>
              <a:defRPr>
                <a:solidFill>
                  <a:srgbClr val="844C27"/>
                </a:solidFill>
              </a:defRPr>
            </a:lvl1pPr>
          </a:lstStyle>
          <a:p>
            <a:r>
              <a:rPr lang="en-US" dirty="0"/>
              <a:t>CLICK  TO  EDIT  MASTER  TITLE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78147A-0F9C-A94B-97D6-E378672783E8}"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63250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D5D34"/>
                </a:solidFill>
              </a:defRPr>
            </a:lvl1pPr>
          </a:lstStyle>
          <a:p>
            <a:r>
              <a:rPr lang="en-US" dirty="0"/>
              <a:t>CLICK TO EDIT MASTER TITLE</a:t>
            </a:r>
          </a:p>
        </p:txBody>
      </p:sp>
      <p:sp>
        <p:nvSpPr>
          <p:cNvPr id="3" name="Vertical Text Placeholder 2"/>
          <p:cNvSpPr>
            <a:spLocks noGrp="1"/>
          </p:cNvSpPr>
          <p:nvPr>
            <p:ph type="body" orient="vert" idx="1"/>
          </p:nvPr>
        </p:nvSpPr>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78147A-0F9C-A94B-97D6-E378672783E8}"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30507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p:spPr>
        <p:txBody>
          <a:bodyPr vert="eaVert"/>
          <a:lstStyle>
            <a:lvl1pPr>
              <a:defRPr>
                <a:solidFill>
                  <a:srgbClr val="2D5D34"/>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78147A-0F9C-A94B-97D6-E378672783E8}"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b="0" i="0">
                <a:latin typeface="Helvetica Light"/>
                <a:cs typeface="Helvetica Light"/>
              </a:defRPr>
            </a:lvl1pPr>
          </a:lstStyle>
          <a:p>
            <a:fld id="{E792BCC2-D5E6-3E44-9E6B-E04605E1D36E}" type="slidenum">
              <a:rPr lang="en-US" smtClean="0"/>
              <a:t>‹#›</a:t>
            </a:fld>
            <a:endParaRPr lang="en-US"/>
          </a:p>
        </p:txBody>
      </p:sp>
    </p:spTree>
    <p:extLst>
      <p:ext uri="{BB962C8B-B14F-4D97-AF65-F5344CB8AC3E}">
        <p14:creationId xmlns:p14="http://schemas.microsoft.com/office/powerpoint/2010/main" val="141715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491067" y="1041221"/>
            <a:ext cx="11211984" cy="400110"/>
          </a:xfrm>
          <a:prstGeom prst="rect">
            <a:avLst/>
          </a:prstGeom>
        </p:spPr>
        <p:txBody>
          <a:bodyPr lIns="0" tIns="0" rIns="0" bIns="0">
            <a:spAutoFit/>
          </a:bodyPr>
          <a:lstStyle>
            <a:lvl1pPr marL="0" indent="0" algn="l">
              <a:buNone/>
              <a:defRPr sz="26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subhead</a:t>
            </a:r>
          </a:p>
        </p:txBody>
      </p:sp>
      <p:sp>
        <p:nvSpPr>
          <p:cNvPr id="11" name="Content Placeholder 10"/>
          <p:cNvSpPr>
            <a:spLocks noGrp="1"/>
          </p:cNvSpPr>
          <p:nvPr>
            <p:ph sz="quarter" idx="36"/>
          </p:nvPr>
        </p:nvSpPr>
        <p:spPr>
          <a:xfrm>
            <a:off x="491067" y="1753938"/>
            <a:ext cx="11211984" cy="4215266"/>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493184" y="435060"/>
            <a:ext cx="11207749" cy="492443"/>
          </a:xfrm>
        </p:spPr>
        <p:txBody>
          <a:bodyPr/>
          <a:lstStyle>
            <a:lvl1pPr algn="l">
              <a:defRPr/>
            </a:lvl1pPr>
          </a:lstStyle>
          <a:p>
            <a:r>
              <a:rPr lang="en-US" dirty="0"/>
              <a:t>Click to edit headline</a:t>
            </a:r>
          </a:p>
        </p:txBody>
      </p:sp>
      <p:sp>
        <p:nvSpPr>
          <p:cNvPr id="8" name="Rectangle 7"/>
          <p:cNvSpPr/>
          <p:nvPr userDrawn="1"/>
        </p:nvSpPr>
        <p:spPr>
          <a:xfrm>
            <a:off x="0" y="1767"/>
            <a:ext cx="12192000" cy="261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6602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o Title/Content">
    <p:spTree>
      <p:nvGrpSpPr>
        <p:cNvPr id="1" name=""/>
        <p:cNvGrpSpPr/>
        <p:nvPr/>
      </p:nvGrpSpPr>
      <p:grpSpPr>
        <a:xfrm>
          <a:off x="0" y="0"/>
          <a:ext cx="0" cy="0"/>
          <a:chOff x="0" y="0"/>
          <a:chExt cx="0" cy="0"/>
        </a:xfrm>
      </p:grpSpPr>
      <p:sp>
        <p:nvSpPr>
          <p:cNvPr id="4" name="Rectangle 3"/>
          <p:cNvSpPr/>
          <p:nvPr userDrawn="1"/>
        </p:nvSpPr>
        <p:spPr>
          <a:xfrm>
            <a:off x="0" y="1767"/>
            <a:ext cx="12192000" cy="261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0753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sic Content with Subhead and Source">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406400" y="1129893"/>
            <a:ext cx="11381317"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subhead</a:t>
            </a:r>
          </a:p>
        </p:txBody>
      </p:sp>
      <p:sp>
        <p:nvSpPr>
          <p:cNvPr id="4" name="Slide Number Placeholder 3"/>
          <p:cNvSpPr>
            <a:spLocks noGrp="1"/>
          </p:cNvSpPr>
          <p:nvPr>
            <p:ph type="sldNum" sz="quarter" idx="35"/>
          </p:nvPr>
        </p:nvSpPr>
        <p:spPr/>
        <p:txBody>
          <a:bodyPr/>
          <a:lstStyle/>
          <a:p>
            <a:fld id="{E719F754-D1AA-4A4B-9CCF-5E35C76BBAED}" type="slidenum">
              <a:rPr/>
              <a:pPr/>
              <a:t>‹#›</a:t>
            </a:fld>
            <a:endParaRPr dirty="0"/>
          </a:p>
        </p:txBody>
      </p:sp>
      <p:sp>
        <p:nvSpPr>
          <p:cNvPr id="11" name="Content Placeholder 10"/>
          <p:cNvSpPr>
            <a:spLocks noGrp="1"/>
          </p:cNvSpPr>
          <p:nvPr>
            <p:ph sz="quarter" idx="36"/>
          </p:nvPr>
        </p:nvSpPr>
        <p:spPr>
          <a:xfrm>
            <a:off x="406400" y="1869439"/>
            <a:ext cx="11381317" cy="4099764"/>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406400" y="435060"/>
            <a:ext cx="11381317" cy="430887"/>
          </a:xfrm>
        </p:spPr>
        <p:txBody>
          <a:bodyPr/>
          <a:lstStyle>
            <a:lvl1pPr algn="l">
              <a:defRPr sz="2800"/>
            </a:lvl1pPr>
          </a:lstStyle>
          <a:p>
            <a:r>
              <a:rPr lang="en-US" dirty="0"/>
              <a:t>Click to edit headline</a:t>
            </a:r>
          </a:p>
        </p:txBody>
      </p:sp>
      <p:sp>
        <p:nvSpPr>
          <p:cNvPr id="8" name="Rectangle 7"/>
          <p:cNvSpPr/>
          <p:nvPr userDrawn="1"/>
        </p:nvSpPr>
        <p:spPr>
          <a:xfrm>
            <a:off x="0" y="1767"/>
            <a:ext cx="12192000" cy="261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5" name="Text Placeholder 4"/>
          <p:cNvSpPr>
            <a:spLocks noGrp="1"/>
          </p:cNvSpPr>
          <p:nvPr>
            <p:ph type="body" sz="quarter" idx="37"/>
          </p:nvPr>
        </p:nvSpPr>
        <p:spPr>
          <a:xfrm>
            <a:off x="1493951" y="6297085"/>
            <a:ext cx="9709568" cy="560916"/>
          </a:xfrm>
        </p:spPr>
        <p:txBody>
          <a:bodyPr anchor="b">
            <a:noAutofit/>
          </a:bodyPr>
          <a:lstStyle>
            <a:lvl1pPr marL="0" indent="0">
              <a:buNone/>
              <a:defRPr sz="1000"/>
            </a:lvl1pPr>
            <a:lvl2pPr marL="400050" indent="0">
              <a:buNone/>
              <a:defRPr sz="1200"/>
            </a:lvl2pPr>
            <a:lvl3pPr marL="857250" indent="0">
              <a:buNone/>
              <a:defRPr sz="1100"/>
            </a:lvl3pPr>
            <a:lvl4pPr marL="1255713" indent="0">
              <a:buNone/>
              <a:defRPr sz="1050"/>
            </a:lvl4pPr>
            <a:lvl5pPr marL="1598613" indent="0">
              <a:buNone/>
              <a:defRPr sz="1000"/>
            </a:lvl5pPr>
          </a:lstStyle>
          <a:p>
            <a:pPr lvl="0"/>
            <a:r>
              <a:rPr lang="en-US" dirty="0"/>
              <a:t>Click to edit Master text styles</a:t>
            </a:r>
          </a:p>
        </p:txBody>
      </p:sp>
    </p:spTree>
    <p:extLst>
      <p:ext uri="{BB962C8B-B14F-4D97-AF65-F5344CB8AC3E}">
        <p14:creationId xmlns:p14="http://schemas.microsoft.com/office/powerpoint/2010/main" val="36337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Blu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806" t="18360" r="20196" b="1971"/>
          <a:stretch/>
        </p:blipFill>
        <p:spPr>
          <a:xfrm>
            <a:off x="0" y="0"/>
            <a:ext cx="12192000" cy="6858000"/>
          </a:xfrm>
          <a:prstGeom prst="rect">
            <a:avLst/>
          </a:prstGeom>
        </p:spPr>
      </p:pic>
      <p:sp>
        <p:nvSpPr>
          <p:cNvPr id="3" name="Rectangle 2"/>
          <p:cNvSpPr/>
          <p:nvPr userDrawn="1"/>
        </p:nvSpPr>
        <p:spPr>
          <a:xfrm>
            <a:off x="0" y="0"/>
            <a:ext cx="12192000" cy="6858000"/>
          </a:xfrm>
          <a:prstGeom prst="rect">
            <a:avLst/>
          </a:prstGeom>
          <a:solidFill>
            <a:srgbClr val="0071CE">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 Placeholder 7"/>
          <p:cNvSpPr>
            <a:spLocks noGrp="1"/>
          </p:cNvSpPr>
          <p:nvPr>
            <p:ph type="body" sz="quarter" idx="11" hasCustomPrompt="1"/>
          </p:nvPr>
        </p:nvSpPr>
        <p:spPr>
          <a:xfrm>
            <a:off x="991221" y="2967336"/>
            <a:ext cx="1020956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400232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Title Navy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8509" t="16450" r="10358" b="23174"/>
          <a:stretch/>
        </p:blipFill>
        <p:spPr>
          <a:xfrm>
            <a:off x="1" y="0"/>
            <a:ext cx="12192000" cy="6858000"/>
          </a:xfrm>
          <a:prstGeom prst="rect">
            <a:avLst/>
          </a:prstGeom>
        </p:spPr>
      </p:pic>
      <p:sp>
        <p:nvSpPr>
          <p:cNvPr id="6" name="Rectangle 5"/>
          <p:cNvSpPr/>
          <p:nvPr userDrawn="1"/>
        </p:nvSpPr>
        <p:spPr>
          <a:xfrm>
            <a:off x="1" y="0"/>
            <a:ext cx="12192000" cy="6858000"/>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9" name="Text Placeholder 7"/>
          <p:cNvSpPr>
            <a:spLocks noGrp="1"/>
          </p:cNvSpPr>
          <p:nvPr>
            <p:ph type="body" sz="quarter" idx="11" hasCustomPrompt="1"/>
          </p:nvPr>
        </p:nvSpPr>
        <p:spPr>
          <a:xfrm>
            <a:off x="991221" y="2813448"/>
            <a:ext cx="10209560" cy="1231107"/>
          </a:xfrm>
          <a:prstGeom prst="rect">
            <a:avLst/>
          </a:prstGeom>
        </p:spPr>
        <p:txBody>
          <a:bodyPr wrap="square" anchor="ctr">
            <a:spAutoFit/>
          </a:bodyPr>
          <a:lstStyle>
            <a:lvl1pPr marL="0" algn="ctr">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13641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Navy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9175" r="2469"/>
          <a:stretch/>
        </p:blipFill>
        <p:spPr>
          <a:xfrm>
            <a:off x="2" y="0"/>
            <a:ext cx="12183532" cy="6858000"/>
          </a:xfrm>
          <a:prstGeom prst="rect">
            <a:avLst/>
          </a:prstGeom>
        </p:spPr>
      </p:pic>
      <p:sp>
        <p:nvSpPr>
          <p:cNvPr id="8" name="Rectangle 7"/>
          <p:cNvSpPr/>
          <p:nvPr userDrawn="1"/>
        </p:nvSpPr>
        <p:spPr>
          <a:xfrm>
            <a:off x="-8467" y="0"/>
            <a:ext cx="12192000" cy="68580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7"/>
          <p:cNvSpPr>
            <a:spLocks noGrp="1"/>
          </p:cNvSpPr>
          <p:nvPr>
            <p:ph type="body" sz="quarter" idx="11" hasCustomPrompt="1"/>
          </p:nvPr>
        </p:nvSpPr>
        <p:spPr>
          <a:xfrm>
            <a:off x="991221" y="2967336"/>
            <a:ext cx="1020956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260712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Title Blu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168" t="93" r="6944" b="-93"/>
          <a:stretch/>
        </p:blipFill>
        <p:spPr>
          <a:xfrm>
            <a:off x="0" y="0"/>
            <a:ext cx="12192000" cy="6858000"/>
          </a:xfrm>
          <a:prstGeom prst="rect">
            <a:avLst/>
          </a:prstGeom>
        </p:spPr>
      </p:pic>
      <p:sp>
        <p:nvSpPr>
          <p:cNvPr id="8" name="Rectangle 7"/>
          <p:cNvSpPr/>
          <p:nvPr userDrawn="1"/>
        </p:nvSpPr>
        <p:spPr>
          <a:xfrm>
            <a:off x="0" y="0"/>
            <a:ext cx="12192000" cy="6858000"/>
          </a:xfrm>
          <a:prstGeom prst="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7"/>
          <p:cNvSpPr>
            <a:spLocks noGrp="1"/>
          </p:cNvSpPr>
          <p:nvPr>
            <p:ph type="body" sz="quarter" idx="11" hasCustomPrompt="1"/>
          </p:nvPr>
        </p:nvSpPr>
        <p:spPr>
          <a:xfrm>
            <a:off x="991221" y="2967336"/>
            <a:ext cx="1020956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417959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plash Screen Blu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328" t="3862" r="15783" b="6234"/>
          <a:stretch/>
        </p:blipFill>
        <p:spPr>
          <a:xfrm>
            <a:off x="0" y="0"/>
            <a:ext cx="12192000" cy="6858000"/>
          </a:xfrm>
          <a:prstGeom prst="rect">
            <a:avLst/>
          </a:prstGeom>
        </p:spPr>
      </p:pic>
      <p:sp>
        <p:nvSpPr>
          <p:cNvPr id="5" name="Rectangle 4"/>
          <p:cNvSpPr/>
          <p:nvPr userDrawn="1"/>
        </p:nvSpPr>
        <p:spPr>
          <a:xfrm>
            <a:off x="1" y="0"/>
            <a:ext cx="12192000" cy="6858000"/>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7"/>
          <p:cNvSpPr>
            <a:spLocks noGrp="1"/>
          </p:cNvSpPr>
          <p:nvPr>
            <p:ph type="body" sz="quarter" idx="11" hasCustomPrompt="1"/>
          </p:nvPr>
        </p:nvSpPr>
        <p:spPr>
          <a:xfrm>
            <a:off x="966838" y="3772939"/>
            <a:ext cx="5106895" cy="769441"/>
          </a:xfrm>
          <a:prstGeom prst="rect">
            <a:avLst/>
          </a:prstGeom>
        </p:spPr>
        <p:txBody>
          <a:bodyPr wrap="square" anchor="b">
            <a:spAutoFit/>
          </a:bodyPr>
          <a:lstStyle>
            <a:lvl1pPr marL="0" algn="l">
              <a:buNone/>
              <a:defRPr sz="4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6" name="Text Placeholder 7"/>
          <p:cNvSpPr>
            <a:spLocks noGrp="1"/>
          </p:cNvSpPr>
          <p:nvPr>
            <p:ph type="body" sz="quarter" idx="12" hasCustomPrompt="1"/>
          </p:nvPr>
        </p:nvSpPr>
        <p:spPr>
          <a:xfrm>
            <a:off x="966838" y="4536707"/>
            <a:ext cx="5106895" cy="769441"/>
          </a:xfrm>
          <a:prstGeom prst="rect">
            <a:avLst/>
          </a:prstGeom>
        </p:spPr>
        <p:txBody>
          <a:bodyPr wrap="square" anchor="t">
            <a:spAutoFit/>
          </a:bodyPr>
          <a:lstStyle>
            <a:lvl1pPr marL="0" algn="l">
              <a:buNone/>
              <a:defRPr sz="4400" b="1" i="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Main takeaway</a:t>
            </a:r>
          </a:p>
        </p:txBody>
      </p:sp>
    </p:spTree>
    <p:extLst>
      <p:ext uri="{BB962C8B-B14F-4D97-AF65-F5344CB8AC3E}">
        <p14:creationId xmlns:p14="http://schemas.microsoft.com/office/powerpoint/2010/main" val="378848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D5D34"/>
                </a:solidFill>
              </a:defRPr>
            </a:lvl1pPr>
          </a:lstStyle>
          <a:p>
            <a:r>
              <a:rPr lang="en-US" dirty="0"/>
              <a:t>CLICK  TO  EDIT  MASTER  TITLE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78147A-0F9C-A94B-97D6-E378672783E8}"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1502612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9E4B-3DE3-1E44-8597-86DF9CF1D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A59B07-F934-6547-8E43-5774FA700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D29C3-ED96-7146-B35E-30846C497BA3}"/>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5" name="Footer Placeholder 4">
            <a:extLst>
              <a:ext uri="{FF2B5EF4-FFF2-40B4-BE49-F238E27FC236}">
                <a16:creationId xmlns:a16="http://schemas.microsoft.com/office/drawing/2014/main" id="{C4EC2B86-B461-A44E-8FB0-6AF8BE8A7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E939F-0997-7849-BB9B-90A3712924E2}"/>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4271150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AB510-D682-FF49-8A67-D84CAAC7D3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867A7-5F9D-B74D-BED4-2B7091C75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9E094-CF92-7841-AAA1-26CCC1CF7F65}"/>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5" name="Footer Placeholder 4">
            <a:extLst>
              <a:ext uri="{FF2B5EF4-FFF2-40B4-BE49-F238E27FC236}">
                <a16:creationId xmlns:a16="http://schemas.microsoft.com/office/drawing/2014/main" id="{BC1E91B7-CC1B-4544-A467-D962866A0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D1082-E04E-7B4C-8B72-473F20E09958}"/>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1517091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3930-D3BD-864B-8B3E-C72AEDB347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E4A7D-B075-8748-942B-A2FA5DE532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C07FC2-A8D2-EE44-8C97-879FBE1134CE}"/>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5" name="Footer Placeholder 4">
            <a:extLst>
              <a:ext uri="{FF2B5EF4-FFF2-40B4-BE49-F238E27FC236}">
                <a16:creationId xmlns:a16="http://schemas.microsoft.com/office/drawing/2014/main" id="{89C9C0CB-DC6D-2B42-9976-6FF7B6F16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4E30C-E9FA-5845-A483-FA7D96BF67C2}"/>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4277133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029D-1AC3-794C-9378-3F1697385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8F3C5-0A73-2040-9D8A-50BF557713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BE084-F605-A440-AB1B-E5445704F5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F88461-97E6-484F-8DBD-FE31C88EE4EC}"/>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6" name="Footer Placeholder 5">
            <a:extLst>
              <a:ext uri="{FF2B5EF4-FFF2-40B4-BE49-F238E27FC236}">
                <a16:creationId xmlns:a16="http://schemas.microsoft.com/office/drawing/2014/main" id="{09C93A78-D14D-094F-95DE-F47F113BD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6C43B-B9AE-C144-AFB5-157C86696670}"/>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3129576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D979F-9A1E-B942-94E8-C88E4B001C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1D2FE-A033-C145-8A35-A828302B8B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1CDBD9-161A-0F47-ADDC-D43DD99926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A0F369-CE14-ED4F-B666-A194174F3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5B882D-017A-8147-8CFE-8DD8549AEA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C928DD-1A62-FD4F-A6FD-76F9CA365CF4}"/>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8" name="Footer Placeholder 7">
            <a:extLst>
              <a:ext uri="{FF2B5EF4-FFF2-40B4-BE49-F238E27FC236}">
                <a16:creationId xmlns:a16="http://schemas.microsoft.com/office/drawing/2014/main" id="{58535788-6BE6-4748-861D-9232241FD9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FA3AD4-FFB1-C44E-921B-56511EC66873}"/>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900319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686B-9E7E-9248-96E9-903ED12F65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595FA-6C5E-8140-80C4-86C32263732F}"/>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4" name="Footer Placeholder 3">
            <a:extLst>
              <a:ext uri="{FF2B5EF4-FFF2-40B4-BE49-F238E27FC236}">
                <a16:creationId xmlns:a16="http://schemas.microsoft.com/office/drawing/2014/main" id="{23AA95FA-7997-F24A-B2A8-8F6116C1A8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62CBD7-1F32-7F4A-A65B-D97108BBE3FC}"/>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254255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42E03-6456-5A40-996B-F0E8ED283A80}"/>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3" name="Footer Placeholder 2">
            <a:extLst>
              <a:ext uri="{FF2B5EF4-FFF2-40B4-BE49-F238E27FC236}">
                <a16:creationId xmlns:a16="http://schemas.microsoft.com/office/drawing/2014/main" id="{5B280BFB-4E3E-D04B-8EFA-B24395AD3D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2380C2-C393-2E48-B269-B54380E3B04E}"/>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1067497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9F1B3-765B-6747-9A07-FB9788DE2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DBD5A0-3A72-0344-917A-201F6D789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0A3D0-FE22-6449-8500-B501A6719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8C86D-3877-E049-8C58-AE4138441D58}"/>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6" name="Footer Placeholder 5">
            <a:extLst>
              <a:ext uri="{FF2B5EF4-FFF2-40B4-BE49-F238E27FC236}">
                <a16:creationId xmlns:a16="http://schemas.microsoft.com/office/drawing/2014/main" id="{912FEF2C-BF7A-314D-B8EF-AA2736B80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C6ABD-2008-BA40-9948-DF854F8ED201}"/>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437266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F079-BF67-D54E-90E6-A53698804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DA685-09A2-6948-AA66-BA0159425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1A3CF7-4FD7-7A45-8BC5-0893E610D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94D8B1-E506-9749-BAA3-E703D6505E74}"/>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6" name="Footer Placeholder 5">
            <a:extLst>
              <a:ext uri="{FF2B5EF4-FFF2-40B4-BE49-F238E27FC236}">
                <a16:creationId xmlns:a16="http://schemas.microsoft.com/office/drawing/2014/main" id="{B1D8B61E-48D4-6C47-B81B-48283532C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39D27-031E-3243-A59F-CA8BED380027}"/>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753481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F3A6-CF0E-4D46-860A-F929C9D55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8702B1-F3E8-614A-BD83-59C36E9F92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0279D-99EE-BD44-A164-F3054C410B3F}"/>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5" name="Footer Placeholder 4">
            <a:extLst>
              <a:ext uri="{FF2B5EF4-FFF2-40B4-BE49-F238E27FC236}">
                <a16:creationId xmlns:a16="http://schemas.microsoft.com/office/drawing/2014/main" id="{E98BFCA2-B10C-2040-A715-4DAD955DD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124CE-1BE8-D84D-8595-B5087CAEB1FF}"/>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170598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all">
                <a:solidFill>
                  <a:srgbClr val="2D5D34"/>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63351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78147A-0F9C-A94B-97D6-E378672783E8}"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1163751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AF6D0C-2FFE-7647-9CCB-40D856F873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313EE7-7233-E04E-9473-4B348CC0A7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F0760-92A3-024B-AFE1-EEEF9D45A1B4}"/>
              </a:ext>
            </a:extLst>
          </p:cNvPr>
          <p:cNvSpPr>
            <a:spLocks noGrp="1"/>
          </p:cNvSpPr>
          <p:nvPr>
            <p:ph type="dt" sz="half" idx="10"/>
          </p:nvPr>
        </p:nvSpPr>
        <p:spPr/>
        <p:txBody>
          <a:bodyPr/>
          <a:lstStyle/>
          <a:p>
            <a:fld id="{9FF5C4AC-E727-094C-AFF6-E4B6CCE1452B}" type="datetimeFigureOut">
              <a:rPr lang="en-US" smtClean="0"/>
              <a:t>10/14/2019</a:t>
            </a:fld>
            <a:endParaRPr lang="en-US"/>
          </a:p>
        </p:txBody>
      </p:sp>
      <p:sp>
        <p:nvSpPr>
          <p:cNvPr id="5" name="Footer Placeholder 4">
            <a:extLst>
              <a:ext uri="{FF2B5EF4-FFF2-40B4-BE49-F238E27FC236}">
                <a16:creationId xmlns:a16="http://schemas.microsoft.com/office/drawing/2014/main" id="{7752FBAE-3B97-FA48-AFCA-75A6F80FD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EA6F4-B3E8-7549-9B2C-8420AA8779E7}"/>
              </a:ext>
            </a:extLst>
          </p:cNvPr>
          <p:cNvSpPr>
            <a:spLocks noGrp="1"/>
          </p:cNvSpPr>
          <p:nvPr>
            <p:ph type="sldNum" sz="quarter" idx="12"/>
          </p:nvPr>
        </p:nvSpPr>
        <p:spPr/>
        <p:txBody>
          <a:bodyPr/>
          <a:lstStyle/>
          <a:p>
            <a:fld id="{9260CCFA-4464-5B40-9064-A4634C88DFB7}" type="slidenum">
              <a:rPr lang="en-US" smtClean="0"/>
              <a:t>‹#›</a:t>
            </a:fld>
            <a:endParaRPr lang="en-US"/>
          </a:p>
        </p:txBody>
      </p:sp>
    </p:spTree>
    <p:extLst>
      <p:ext uri="{BB962C8B-B14F-4D97-AF65-F5344CB8AC3E}">
        <p14:creationId xmlns:p14="http://schemas.microsoft.com/office/powerpoint/2010/main" val="1804923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a:solidFill>
                  <a:srgbClr val="2D5D34"/>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78147A-0F9C-A94B-97D6-E378672783E8}"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3279320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D5D34"/>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6335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6335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78147A-0F9C-A94B-97D6-E378672783E8}" type="datetimeFigureOut">
              <a:rPr lang="en-US" smtClean="0"/>
              <a:t>10/14/2019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19968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844C27"/>
                </a:solidFill>
              </a:defRPr>
            </a:lvl1pPr>
          </a:lstStyle>
          <a:p>
            <a:r>
              <a:rPr lang="en-US" dirty="0"/>
              <a:t>CLICK  TO  EDIT  MASTER  TITLE</a:t>
            </a:r>
          </a:p>
        </p:txBody>
      </p:sp>
      <p:sp>
        <p:nvSpPr>
          <p:cNvPr id="3" name="Date Placeholder 2"/>
          <p:cNvSpPr>
            <a:spLocks noGrp="1"/>
          </p:cNvSpPr>
          <p:nvPr>
            <p:ph type="dt" sz="half" idx="10"/>
          </p:nvPr>
        </p:nvSpPr>
        <p:spPr/>
        <p:txBody>
          <a:bodyPr/>
          <a:lstStyle/>
          <a:p>
            <a:fld id="{7E78147A-0F9C-A94B-97D6-E378672783E8}" type="datetimeFigureOut">
              <a:rPr lang="en-US" smtClean="0"/>
              <a:t>10/14/2019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811258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8147A-0F9C-A94B-97D6-E378672783E8}" type="datetimeFigureOut">
              <a:rPr lang="en-US" smtClean="0"/>
              <a:t>10/14/2019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27895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6F3A1E"/>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78147A-0F9C-A94B-97D6-E378672783E8}"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192708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solidFill>
                  <a:srgbClr val="63351C"/>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78147A-0F9C-A94B-97D6-E378672783E8}"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792BCC2-D5E6-3E44-9E6B-E04605E1D36E}" type="slidenum">
              <a:rPr lang="en-US" smtClean="0"/>
              <a:t>‹#›</a:t>
            </a:fld>
            <a:endParaRPr lang="en-US"/>
          </a:p>
        </p:txBody>
      </p:sp>
    </p:spTree>
    <p:extLst>
      <p:ext uri="{BB962C8B-B14F-4D97-AF65-F5344CB8AC3E}">
        <p14:creationId xmlns:p14="http://schemas.microsoft.com/office/powerpoint/2010/main" val="404046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DF809-E66B-C749-B185-3D43B1BF5A68}"/>
              </a:ext>
            </a:extLst>
          </p:cNvPr>
          <p:cNvPicPr>
            <a:picLocks noChangeAspect="1"/>
          </p:cNvPicPr>
          <p:nvPr/>
        </p:nvPicPr>
        <p:blipFill>
          <a:blip r:embed="rId21"/>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00" b="0" i="0">
                <a:solidFill>
                  <a:schemeClr val="tx1">
                    <a:tint val="75000"/>
                  </a:schemeClr>
                </a:solidFill>
                <a:latin typeface="Helvetica Light"/>
                <a:cs typeface="Helvetica Light"/>
              </a:defRPr>
            </a:lvl1pPr>
          </a:lstStyle>
          <a:p>
            <a:fld id="{7E78147A-0F9C-A94B-97D6-E378672783E8}" type="datetimeFigureOut">
              <a:rPr lang="en-US" smtClean="0"/>
              <a:t>10/14/2019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2BCC2-D5E6-3E44-9E6B-E04605E1D36E}" type="slidenum">
              <a:rPr lang="en-US" smtClean="0"/>
              <a:t>‹#›</a:t>
            </a:fld>
            <a:endParaRPr lang="en-US"/>
          </a:p>
        </p:txBody>
      </p:sp>
    </p:spTree>
    <p:extLst>
      <p:ext uri="{BB962C8B-B14F-4D97-AF65-F5344CB8AC3E}">
        <p14:creationId xmlns:p14="http://schemas.microsoft.com/office/powerpoint/2010/main" val="1550006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457200" rtl="0" eaLnBrk="1" latinLnBrk="0" hangingPunct="1">
        <a:spcBef>
          <a:spcPct val="0"/>
        </a:spcBef>
        <a:buNone/>
        <a:defRPr sz="4400" b="1" i="0" kern="1200">
          <a:solidFill>
            <a:srgbClr val="844C27"/>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0EF80-74AD-BD41-90E5-35271B44C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BF1B48-693F-8E44-A438-C263E40C5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02009-5141-D34B-85BE-F51E6BB1B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F5C4AC-E727-094C-AFF6-E4B6CCE1452B}" type="datetimeFigureOut">
              <a:rPr lang="en-US" smtClean="0"/>
              <a:t>10/14/2019</a:t>
            </a:fld>
            <a:endParaRPr lang="en-US"/>
          </a:p>
        </p:txBody>
      </p:sp>
      <p:sp>
        <p:nvSpPr>
          <p:cNvPr id="5" name="Footer Placeholder 4">
            <a:extLst>
              <a:ext uri="{FF2B5EF4-FFF2-40B4-BE49-F238E27FC236}">
                <a16:creationId xmlns:a16="http://schemas.microsoft.com/office/drawing/2014/main" id="{40631D27-36BA-9F45-980F-EDFAF573C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DA2271-B756-C44E-BA92-28BCD50E8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0CCFA-4464-5B40-9064-A4634C88DFB7}" type="slidenum">
              <a:rPr lang="en-US" smtClean="0"/>
              <a:t>‹#›</a:t>
            </a:fld>
            <a:endParaRPr lang="en-US"/>
          </a:p>
        </p:txBody>
      </p:sp>
    </p:spTree>
    <p:extLst>
      <p:ext uri="{BB962C8B-B14F-4D97-AF65-F5344CB8AC3E}">
        <p14:creationId xmlns:p14="http://schemas.microsoft.com/office/powerpoint/2010/main" val="151189136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25.png"/><Relationship Id="rId5" Type="http://schemas.openxmlformats.org/officeDocument/2006/relationships/diagramQuickStyle" Target="../diagrams/quickStyle1.xml"/><Relationship Id="rId10" Type="http://schemas.openxmlformats.org/officeDocument/2006/relationships/image" Target="../media/image24.png"/><Relationship Id="rId4" Type="http://schemas.openxmlformats.org/officeDocument/2006/relationships/diagramLayout" Target="../diagrams/layout1.xml"/><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4E4E94-1A63-466C-A574-909F9BA07571}"/>
              </a:ext>
            </a:extLst>
          </p:cNvPr>
          <p:cNvPicPr>
            <a:picLocks noChangeAspect="1"/>
          </p:cNvPicPr>
          <p:nvPr/>
        </p:nvPicPr>
        <p:blipFill>
          <a:blip r:embed="rId2"/>
          <a:stretch>
            <a:fillRect/>
          </a:stretch>
        </p:blipFill>
        <p:spPr>
          <a:xfrm>
            <a:off x="1087375" y="0"/>
            <a:ext cx="9144793" cy="6127011"/>
          </a:xfrm>
          <a:prstGeom prst="rect">
            <a:avLst/>
          </a:prstGeom>
        </p:spPr>
      </p:pic>
      <p:sp>
        <p:nvSpPr>
          <p:cNvPr id="2" name="Title 1">
            <a:extLst>
              <a:ext uri="{FF2B5EF4-FFF2-40B4-BE49-F238E27FC236}">
                <a16:creationId xmlns:a16="http://schemas.microsoft.com/office/drawing/2014/main" id="{0481A6B9-CC8A-5041-AD03-3DBE716DE883}"/>
              </a:ext>
            </a:extLst>
          </p:cNvPr>
          <p:cNvSpPr>
            <a:spLocks noGrp="1"/>
          </p:cNvSpPr>
          <p:nvPr>
            <p:ph type="ctrTitle"/>
          </p:nvPr>
        </p:nvSpPr>
        <p:spPr>
          <a:xfrm>
            <a:off x="-83889" y="4656986"/>
            <a:ext cx="12192000" cy="1470025"/>
          </a:xfrm>
        </p:spPr>
        <p:txBody>
          <a:bodyPr/>
          <a:lstStyle/>
          <a:p>
            <a:r>
              <a:rPr lang="en-US" dirty="0">
                <a:solidFill>
                  <a:schemeClr val="bg1"/>
                </a:solidFill>
              </a:rPr>
              <a:t>Advancing Montana Tech</a:t>
            </a:r>
            <a:br>
              <a:rPr lang="en-US" dirty="0">
                <a:solidFill>
                  <a:schemeClr val="bg1"/>
                </a:solidFill>
              </a:rPr>
            </a:br>
            <a:r>
              <a:rPr lang="en-US" dirty="0">
                <a:solidFill>
                  <a:schemeClr val="bg1"/>
                </a:solidFill>
              </a:rPr>
              <a:t>October 5, 2019</a:t>
            </a:r>
          </a:p>
        </p:txBody>
      </p:sp>
    </p:spTree>
    <p:extLst>
      <p:ext uri="{BB962C8B-B14F-4D97-AF65-F5344CB8AC3E}">
        <p14:creationId xmlns:p14="http://schemas.microsoft.com/office/powerpoint/2010/main" val="1102519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hart 1" descr="image001">
            <a:extLst>
              <a:ext uri="{FF2B5EF4-FFF2-40B4-BE49-F238E27FC236}">
                <a16:creationId xmlns:a16="http://schemas.microsoft.com/office/drawing/2014/main" id="{420722E4-DC7B-497D-A119-553579227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473" y="0"/>
            <a:ext cx="86582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6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A8FA74-06F0-4B4D-A34A-A60707966E7A}"/>
              </a:ext>
            </a:extLst>
          </p:cNvPr>
          <p:cNvSpPr>
            <a:spLocks noGrp="1"/>
          </p:cNvSpPr>
          <p:nvPr>
            <p:ph type="body" sz="quarter" idx="33"/>
          </p:nvPr>
        </p:nvSpPr>
        <p:spPr/>
        <p:txBody>
          <a:bodyPr/>
          <a:lstStyle/>
          <a:p>
            <a:endParaRPr lang="en-US"/>
          </a:p>
        </p:txBody>
      </p:sp>
      <p:sp>
        <p:nvSpPr>
          <p:cNvPr id="3" name="Content Placeholder 2">
            <a:extLst>
              <a:ext uri="{FF2B5EF4-FFF2-40B4-BE49-F238E27FC236}">
                <a16:creationId xmlns:a16="http://schemas.microsoft.com/office/drawing/2014/main" id="{8993799A-268B-474F-9567-4BE755B35075}"/>
              </a:ext>
            </a:extLst>
          </p:cNvPr>
          <p:cNvSpPr>
            <a:spLocks noGrp="1"/>
          </p:cNvSpPr>
          <p:nvPr>
            <p:ph sz="quarter" idx="36"/>
          </p:nvPr>
        </p:nvSpPr>
        <p:spPr/>
        <p:txBody>
          <a:bodyPr/>
          <a:lstStyle/>
          <a:p>
            <a:endParaRPr lang="en-US"/>
          </a:p>
        </p:txBody>
      </p:sp>
      <p:sp>
        <p:nvSpPr>
          <p:cNvPr id="4" name="Title 3">
            <a:extLst>
              <a:ext uri="{FF2B5EF4-FFF2-40B4-BE49-F238E27FC236}">
                <a16:creationId xmlns:a16="http://schemas.microsoft.com/office/drawing/2014/main" id="{F0678B52-C759-4986-8A4A-B3325066C73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7BD995B-B470-42FA-9BA8-3CC8CB2DDBB7}"/>
              </a:ext>
            </a:extLst>
          </p:cNvPr>
          <p:cNvPicPr>
            <a:picLocks noChangeAspect="1"/>
          </p:cNvPicPr>
          <p:nvPr/>
        </p:nvPicPr>
        <p:blipFill>
          <a:blip r:embed="rId2"/>
          <a:stretch>
            <a:fillRect/>
          </a:stretch>
        </p:blipFill>
        <p:spPr>
          <a:xfrm>
            <a:off x="1510018" y="136724"/>
            <a:ext cx="8920613" cy="6085089"/>
          </a:xfrm>
          <a:prstGeom prst="rect">
            <a:avLst/>
          </a:prstGeom>
        </p:spPr>
      </p:pic>
      <p:sp>
        <p:nvSpPr>
          <p:cNvPr id="6" name="Rectangle 5">
            <a:extLst>
              <a:ext uri="{FF2B5EF4-FFF2-40B4-BE49-F238E27FC236}">
                <a16:creationId xmlns:a16="http://schemas.microsoft.com/office/drawing/2014/main" id="{0DB9F718-209A-4CFE-A11C-2C06C9804891}"/>
              </a:ext>
            </a:extLst>
          </p:cNvPr>
          <p:cNvSpPr/>
          <p:nvPr/>
        </p:nvSpPr>
        <p:spPr>
          <a:xfrm>
            <a:off x="2273417" y="813732"/>
            <a:ext cx="1510018" cy="4337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CB88B2-57EC-42A3-91FA-BCBAF4F97695}"/>
              </a:ext>
            </a:extLst>
          </p:cNvPr>
          <p:cNvSpPr/>
          <p:nvPr/>
        </p:nvSpPr>
        <p:spPr>
          <a:xfrm>
            <a:off x="5340615" y="813732"/>
            <a:ext cx="1510018" cy="4337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C21A7E-A563-4D76-8D2E-FE77F27EADF6}"/>
              </a:ext>
            </a:extLst>
          </p:cNvPr>
          <p:cNvSpPr/>
          <p:nvPr/>
        </p:nvSpPr>
        <p:spPr>
          <a:xfrm>
            <a:off x="6923715" y="813732"/>
            <a:ext cx="1510018" cy="4337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267952-9B2B-4B35-BA56-EF424B318927}"/>
              </a:ext>
            </a:extLst>
          </p:cNvPr>
          <p:cNvSpPr/>
          <p:nvPr/>
        </p:nvSpPr>
        <p:spPr>
          <a:xfrm>
            <a:off x="8586133" y="813732"/>
            <a:ext cx="1510018" cy="4337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94FC41-B302-46A4-BE47-8091E1E749A6}"/>
              </a:ext>
            </a:extLst>
          </p:cNvPr>
          <p:cNvSpPr/>
          <p:nvPr/>
        </p:nvSpPr>
        <p:spPr>
          <a:xfrm>
            <a:off x="3807016" y="813732"/>
            <a:ext cx="1510018" cy="4337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91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2"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10" grpId="0" animBg="1"/>
      <p:bldP spid="10" grpId="1" animBg="1"/>
      <p:bldP spid="10"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FAED703-FF89-4664-9E57-62DF9A06526D}"/>
              </a:ext>
            </a:extLst>
          </p:cNvPr>
          <p:cNvGraphicFramePr/>
          <p:nvPr>
            <p:extLst>
              <p:ext uri="{D42A27DB-BD31-4B8C-83A1-F6EECF244321}">
                <p14:modId xmlns:p14="http://schemas.microsoft.com/office/powerpoint/2010/main" val="1644494885"/>
              </p:ext>
            </p:extLst>
          </p:nvPr>
        </p:nvGraphicFramePr>
        <p:xfrm>
          <a:off x="549137" y="1244032"/>
          <a:ext cx="10300996" cy="608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5F74CF91-74F8-4F7D-A6C7-514C4456D8AF}"/>
              </a:ext>
            </a:extLst>
          </p:cNvPr>
          <p:cNvGrpSpPr/>
          <p:nvPr/>
        </p:nvGrpSpPr>
        <p:grpSpPr>
          <a:xfrm>
            <a:off x="259498" y="436228"/>
            <a:ext cx="2728299" cy="2872771"/>
            <a:chOff x="257695" y="182880"/>
            <a:chExt cx="2505004" cy="3782291"/>
          </a:xfrm>
        </p:grpSpPr>
        <p:pic>
          <p:nvPicPr>
            <p:cNvPr id="8" name="Picture 7" descr="Image result for brick wall clipart">
              <a:extLst>
                <a:ext uri="{FF2B5EF4-FFF2-40B4-BE49-F238E27FC236}">
                  <a16:creationId xmlns:a16="http://schemas.microsoft.com/office/drawing/2014/main" id="{79E8D51B-8E39-40EE-9A32-3750DE8C5A85}"/>
                </a:ext>
              </a:extLst>
            </p:cNvPr>
            <p:cNvPicPr>
              <a:picLocks noChangeAspect="1" noChangeArrowheads="1"/>
            </p:cNvPicPr>
            <p:nvPr/>
          </p:nvPicPr>
          <p:blipFill rotWithShape="1">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5838" b="97970" l="14664" r="87373"/>
                      </a14:imgEffect>
                    </a14:imgLayer>
                  </a14:imgProps>
                </a:ext>
                <a:ext uri="{28A0092B-C50C-407E-A947-70E740481C1C}">
                  <a14:useLocalDpi xmlns:a14="http://schemas.microsoft.com/office/drawing/2010/main" val="0"/>
                </a:ext>
              </a:extLst>
            </a:blip>
            <a:srcRect l="15593" t="4061" r="14757" b="4567"/>
            <a:stretch/>
          </p:blipFill>
          <p:spPr bwMode="auto">
            <a:xfrm>
              <a:off x="773084" y="2468880"/>
              <a:ext cx="1421476" cy="14962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4722545-FFEA-40E1-AE5A-B760C07F91C4}"/>
                </a:ext>
              </a:extLst>
            </p:cNvPr>
            <p:cNvSpPr txBox="1"/>
            <p:nvPr/>
          </p:nvSpPr>
          <p:spPr>
            <a:xfrm>
              <a:off x="773084" y="299258"/>
              <a:ext cx="1793889" cy="646331"/>
            </a:xfrm>
            <a:prstGeom prst="rect">
              <a:avLst/>
            </a:prstGeom>
            <a:noFill/>
          </p:spPr>
          <p:txBody>
            <a:bodyPr wrap="none" rtlCol="0">
              <a:spAutoFit/>
            </a:bodyPr>
            <a:lstStyle/>
            <a:p>
              <a:pPr algn="ctr"/>
              <a:r>
                <a:rPr lang="en-US" dirty="0"/>
                <a:t>HS #’s Nationally </a:t>
              </a:r>
            </a:p>
            <a:p>
              <a:pPr algn="ctr"/>
              <a:r>
                <a:rPr lang="en-US" dirty="0"/>
                <a:t>&amp; in Montana</a:t>
              </a:r>
            </a:p>
          </p:txBody>
        </p:sp>
        <p:sp>
          <p:nvSpPr>
            <p:cNvPr id="10" name="Down Arrow 9">
              <a:extLst>
                <a:ext uri="{FF2B5EF4-FFF2-40B4-BE49-F238E27FC236}">
                  <a16:creationId xmlns:a16="http://schemas.microsoft.com/office/drawing/2014/main" id="{B63C9242-A8FC-4CEE-ADC8-96D1042C428D}"/>
                </a:ext>
              </a:extLst>
            </p:cNvPr>
            <p:cNvSpPr/>
            <p:nvPr/>
          </p:nvSpPr>
          <p:spPr>
            <a:xfrm>
              <a:off x="257695" y="182880"/>
              <a:ext cx="224443" cy="258525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57CCAF-5D79-40EF-B6EC-55087F621B7B}"/>
                </a:ext>
              </a:extLst>
            </p:cNvPr>
            <p:cNvSpPr txBox="1"/>
            <p:nvPr/>
          </p:nvSpPr>
          <p:spPr>
            <a:xfrm>
              <a:off x="482138" y="1246435"/>
              <a:ext cx="2280561" cy="369331"/>
            </a:xfrm>
            <a:prstGeom prst="rect">
              <a:avLst/>
            </a:prstGeom>
            <a:noFill/>
          </p:spPr>
          <p:txBody>
            <a:bodyPr wrap="none" rtlCol="0">
              <a:spAutoFit/>
            </a:bodyPr>
            <a:lstStyle/>
            <a:p>
              <a:pPr algn="ctr"/>
              <a:r>
                <a:rPr lang="en-US" dirty="0"/>
                <a:t>International Students</a:t>
              </a:r>
            </a:p>
          </p:txBody>
        </p:sp>
        <p:sp>
          <p:nvSpPr>
            <p:cNvPr id="12" name="TextBox 11">
              <a:extLst>
                <a:ext uri="{FF2B5EF4-FFF2-40B4-BE49-F238E27FC236}">
                  <a16:creationId xmlns:a16="http://schemas.microsoft.com/office/drawing/2014/main" id="{D072B78D-181D-4705-B477-CE6DDF1C30C2}"/>
                </a:ext>
              </a:extLst>
            </p:cNvPr>
            <p:cNvSpPr txBox="1"/>
            <p:nvPr/>
          </p:nvSpPr>
          <p:spPr>
            <a:xfrm>
              <a:off x="615175" y="1862953"/>
              <a:ext cx="1819537" cy="369331"/>
            </a:xfrm>
            <a:prstGeom prst="rect">
              <a:avLst/>
            </a:prstGeom>
            <a:noFill/>
          </p:spPr>
          <p:txBody>
            <a:bodyPr wrap="none" rtlCol="0">
              <a:spAutoFit/>
            </a:bodyPr>
            <a:lstStyle/>
            <a:p>
              <a:pPr algn="ctr"/>
              <a:r>
                <a:rPr lang="en-US" dirty="0"/>
                <a:t>Transfer Students</a:t>
              </a:r>
            </a:p>
          </p:txBody>
        </p:sp>
      </p:grpSp>
      <p:grpSp>
        <p:nvGrpSpPr>
          <p:cNvPr id="21" name="Group 20">
            <a:extLst>
              <a:ext uri="{FF2B5EF4-FFF2-40B4-BE49-F238E27FC236}">
                <a16:creationId xmlns:a16="http://schemas.microsoft.com/office/drawing/2014/main" id="{ADD2E253-5147-4F80-AB97-4E51087F232B}"/>
              </a:ext>
            </a:extLst>
          </p:cNvPr>
          <p:cNvGrpSpPr/>
          <p:nvPr/>
        </p:nvGrpSpPr>
        <p:grpSpPr>
          <a:xfrm>
            <a:off x="3313651" y="787135"/>
            <a:ext cx="2877783" cy="2607592"/>
            <a:chOff x="3855872" y="1522568"/>
            <a:chExt cx="2877783" cy="2607592"/>
          </a:xfrm>
        </p:grpSpPr>
        <p:grpSp>
          <p:nvGrpSpPr>
            <p:cNvPr id="22" name="Group 21">
              <a:extLst>
                <a:ext uri="{FF2B5EF4-FFF2-40B4-BE49-F238E27FC236}">
                  <a16:creationId xmlns:a16="http://schemas.microsoft.com/office/drawing/2014/main" id="{2EE9409A-16C0-444C-9F01-DC0E8DC4471B}"/>
                </a:ext>
              </a:extLst>
            </p:cNvPr>
            <p:cNvGrpSpPr/>
            <p:nvPr/>
          </p:nvGrpSpPr>
          <p:grpSpPr>
            <a:xfrm>
              <a:off x="3855872" y="1522568"/>
              <a:ext cx="2877783" cy="2607592"/>
              <a:chOff x="3794205" y="1475509"/>
              <a:chExt cx="2877783" cy="2607592"/>
            </a:xfrm>
          </p:grpSpPr>
          <p:pic>
            <p:nvPicPr>
              <p:cNvPr id="24" name="Picture 4" descr="Image result for curved arrow clipart">
                <a:extLst>
                  <a:ext uri="{FF2B5EF4-FFF2-40B4-BE49-F238E27FC236}">
                    <a16:creationId xmlns:a16="http://schemas.microsoft.com/office/drawing/2014/main" id="{2CB5ADAF-CF4A-45A8-850A-FB7EC4D72BAF}"/>
                  </a:ext>
                </a:extLst>
              </p:cNvPr>
              <p:cNvPicPr>
                <a:picLocks noChangeAspect="1" noChangeArrowheads="1"/>
              </p:cNvPicPr>
              <p:nvPr/>
            </p:nvPicPr>
            <p:blipFill>
              <a:blip r:embed="rId10">
                <a:clrChange>
                  <a:clrFrom>
                    <a:srgbClr val="F6F6F6"/>
                  </a:clrFrom>
                  <a:clrTo>
                    <a:srgbClr val="F6F6F6">
                      <a:alpha val="0"/>
                    </a:srgbClr>
                  </a:clrTo>
                </a:clrChange>
                <a:grayscl/>
                <a:extLst>
                  <a:ext uri="{28A0092B-C50C-407E-A947-70E740481C1C}">
                    <a14:useLocalDpi xmlns:a14="http://schemas.microsoft.com/office/drawing/2010/main" val="0"/>
                  </a:ext>
                </a:extLst>
              </a:blip>
              <a:srcRect/>
              <a:stretch>
                <a:fillRect/>
              </a:stretch>
            </p:blipFill>
            <p:spPr bwMode="auto">
              <a:xfrm rot="13158804">
                <a:off x="3794205" y="2823555"/>
                <a:ext cx="1531212" cy="12595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F519DC1-5939-484F-98CB-6DAED1ED3514}"/>
                  </a:ext>
                </a:extLst>
              </p:cNvPr>
              <p:cNvSpPr txBox="1"/>
              <p:nvPr/>
            </p:nvSpPr>
            <p:spPr>
              <a:xfrm>
                <a:off x="4434244" y="1965981"/>
                <a:ext cx="130228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t>Students </a:t>
                </a:r>
              </a:p>
              <a:p>
                <a:pPr algn="ctr"/>
                <a:r>
                  <a:rPr lang="en-US" dirty="0"/>
                  <a:t>Transferring</a:t>
                </a:r>
              </a:p>
            </p:txBody>
          </p:sp>
          <p:sp>
            <p:nvSpPr>
              <p:cNvPr id="26" name="TextBox 25">
                <a:extLst>
                  <a:ext uri="{FF2B5EF4-FFF2-40B4-BE49-F238E27FC236}">
                    <a16:creationId xmlns:a16="http://schemas.microsoft.com/office/drawing/2014/main" id="{2F5E4633-E80B-4625-827E-F8AE5FD385A9}"/>
                  </a:ext>
                </a:extLst>
              </p:cNvPr>
              <p:cNvSpPr txBox="1"/>
              <p:nvPr/>
            </p:nvSpPr>
            <p:spPr>
              <a:xfrm>
                <a:off x="4803514" y="2824594"/>
                <a:ext cx="1149353"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t>Academic </a:t>
                </a:r>
              </a:p>
              <a:p>
                <a:pPr algn="ctr"/>
                <a:r>
                  <a:rPr lang="en-US" dirty="0"/>
                  <a:t>Standing</a:t>
                </a:r>
              </a:p>
            </p:txBody>
          </p:sp>
          <p:sp>
            <p:nvSpPr>
              <p:cNvPr id="27" name="Oval 26">
                <a:extLst>
                  <a:ext uri="{FF2B5EF4-FFF2-40B4-BE49-F238E27FC236}">
                    <a16:creationId xmlns:a16="http://schemas.microsoft.com/office/drawing/2014/main" id="{76C535FD-9FF5-430F-ABC9-4F45871AEA16}"/>
                  </a:ext>
                </a:extLst>
              </p:cNvPr>
              <p:cNvSpPr/>
              <p:nvPr/>
            </p:nvSpPr>
            <p:spPr>
              <a:xfrm>
                <a:off x="4169857" y="1475509"/>
                <a:ext cx="2502131" cy="2231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148DC3B-0FF5-4F4A-AC16-FDE48C802D46}"/>
                  </a:ext>
                </a:extLst>
              </p:cNvPr>
              <p:cNvSpPr txBox="1"/>
              <p:nvPr/>
            </p:nvSpPr>
            <p:spPr>
              <a:xfrm>
                <a:off x="4814017" y="1573002"/>
                <a:ext cx="1181285" cy="369332"/>
              </a:xfrm>
              <a:prstGeom prst="rect">
                <a:avLst/>
              </a:prstGeom>
              <a:noFill/>
            </p:spPr>
            <p:txBody>
              <a:bodyPr wrap="none" rtlCol="0">
                <a:spAutoFit/>
              </a:bodyPr>
              <a:lstStyle/>
              <a:p>
                <a:r>
                  <a:rPr lang="en-US" dirty="0"/>
                  <a:t>ATTRITION</a:t>
                </a:r>
              </a:p>
            </p:txBody>
          </p:sp>
        </p:grpSp>
        <p:sp>
          <p:nvSpPr>
            <p:cNvPr id="23" name="TextBox 22">
              <a:extLst>
                <a:ext uri="{FF2B5EF4-FFF2-40B4-BE49-F238E27FC236}">
                  <a16:creationId xmlns:a16="http://schemas.microsoft.com/office/drawing/2014/main" id="{B7EF821E-5C93-4236-A10A-C7353BBEE75F}"/>
                </a:ext>
              </a:extLst>
            </p:cNvPr>
            <p:cNvSpPr txBox="1"/>
            <p:nvPr/>
          </p:nvSpPr>
          <p:spPr>
            <a:xfrm>
              <a:off x="5977017" y="2452777"/>
              <a:ext cx="51552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t>Life</a:t>
              </a:r>
            </a:p>
          </p:txBody>
        </p:sp>
      </p:grpSp>
      <p:pic>
        <p:nvPicPr>
          <p:cNvPr id="29" name="Picture 28">
            <a:extLst>
              <a:ext uri="{FF2B5EF4-FFF2-40B4-BE49-F238E27FC236}">
                <a16:creationId xmlns:a16="http://schemas.microsoft.com/office/drawing/2014/main" id="{6EBC16BB-F340-4CC3-9415-E4E97289DCE7}"/>
              </a:ext>
            </a:extLst>
          </p:cNvPr>
          <p:cNvPicPr>
            <a:picLocks noChangeAspect="1"/>
          </p:cNvPicPr>
          <p:nvPr/>
        </p:nvPicPr>
        <p:blipFill>
          <a:blip r:embed="rId11"/>
          <a:stretch>
            <a:fillRect/>
          </a:stretch>
        </p:blipFill>
        <p:spPr>
          <a:xfrm>
            <a:off x="6481073" y="1867985"/>
            <a:ext cx="2176461" cy="1383912"/>
          </a:xfrm>
          <a:prstGeom prst="rect">
            <a:avLst/>
          </a:prstGeom>
          <a:ln>
            <a:noFill/>
          </a:ln>
          <a:effectLst>
            <a:softEdge rad="112500"/>
          </a:effectLst>
        </p:spPr>
      </p:pic>
      <p:sp>
        <p:nvSpPr>
          <p:cNvPr id="31" name="TextBox 30">
            <a:extLst>
              <a:ext uri="{FF2B5EF4-FFF2-40B4-BE49-F238E27FC236}">
                <a16:creationId xmlns:a16="http://schemas.microsoft.com/office/drawing/2014/main" id="{A99F99D3-2EA8-4164-9138-CA382930CDBE}"/>
              </a:ext>
            </a:extLst>
          </p:cNvPr>
          <p:cNvSpPr txBox="1"/>
          <p:nvPr/>
        </p:nvSpPr>
        <p:spPr>
          <a:xfrm>
            <a:off x="549137" y="5277308"/>
            <a:ext cx="1871957" cy="369332"/>
          </a:xfrm>
          <a:prstGeom prst="rect">
            <a:avLst/>
          </a:prstGeom>
          <a:noFill/>
        </p:spPr>
        <p:txBody>
          <a:bodyPr wrap="square" rtlCol="0">
            <a:spAutoFit/>
          </a:bodyPr>
          <a:lstStyle/>
          <a:p>
            <a:r>
              <a:rPr lang="en-US" dirty="0"/>
              <a:t>~400* per year</a:t>
            </a:r>
          </a:p>
        </p:txBody>
      </p:sp>
      <p:sp>
        <p:nvSpPr>
          <p:cNvPr id="32" name="TextBox 31">
            <a:extLst>
              <a:ext uri="{FF2B5EF4-FFF2-40B4-BE49-F238E27FC236}">
                <a16:creationId xmlns:a16="http://schemas.microsoft.com/office/drawing/2014/main" id="{AA6C081E-A12F-4913-9F3B-04E8219F023F}"/>
              </a:ext>
            </a:extLst>
          </p:cNvPr>
          <p:cNvSpPr txBox="1"/>
          <p:nvPr/>
        </p:nvSpPr>
        <p:spPr>
          <a:xfrm>
            <a:off x="3462876" y="5212591"/>
            <a:ext cx="2535746" cy="646331"/>
          </a:xfrm>
          <a:prstGeom prst="rect">
            <a:avLst/>
          </a:prstGeom>
          <a:noFill/>
        </p:spPr>
        <p:txBody>
          <a:bodyPr wrap="square" rtlCol="0">
            <a:spAutoFit/>
          </a:bodyPr>
          <a:lstStyle/>
          <a:p>
            <a:r>
              <a:rPr lang="en-US" dirty="0"/>
              <a:t>Loose ~ 200* per year</a:t>
            </a:r>
          </a:p>
          <a:p>
            <a:endParaRPr lang="en-US" dirty="0"/>
          </a:p>
        </p:txBody>
      </p:sp>
      <p:sp>
        <p:nvSpPr>
          <p:cNvPr id="33" name="TextBox 32">
            <a:extLst>
              <a:ext uri="{FF2B5EF4-FFF2-40B4-BE49-F238E27FC236}">
                <a16:creationId xmlns:a16="http://schemas.microsoft.com/office/drawing/2014/main" id="{1AD5EEC7-3EDC-4F39-BF9D-91B6511492B1}"/>
              </a:ext>
            </a:extLst>
          </p:cNvPr>
          <p:cNvSpPr txBox="1"/>
          <p:nvPr/>
        </p:nvSpPr>
        <p:spPr>
          <a:xfrm>
            <a:off x="6408353" y="5204279"/>
            <a:ext cx="2568915" cy="646331"/>
          </a:xfrm>
          <a:prstGeom prst="rect">
            <a:avLst/>
          </a:prstGeom>
          <a:noFill/>
        </p:spPr>
        <p:txBody>
          <a:bodyPr wrap="square" rtlCol="0">
            <a:spAutoFit/>
          </a:bodyPr>
          <a:lstStyle/>
          <a:p>
            <a:r>
              <a:rPr lang="en-US" dirty="0"/>
              <a:t>Loose ~ 400* per year</a:t>
            </a:r>
          </a:p>
          <a:p>
            <a:endParaRPr lang="en-US" dirty="0"/>
          </a:p>
        </p:txBody>
      </p:sp>
      <p:sp>
        <p:nvSpPr>
          <p:cNvPr id="34" name="TextBox 33">
            <a:extLst>
              <a:ext uri="{FF2B5EF4-FFF2-40B4-BE49-F238E27FC236}">
                <a16:creationId xmlns:a16="http://schemas.microsoft.com/office/drawing/2014/main" id="{DF8BC17E-930A-4088-ADA8-4CCADB05D03C}"/>
              </a:ext>
            </a:extLst>
          </p:cNvPr>
          <p:cNvSpPr txBox="1"/>
          <p:nvPr/>
        </p:nvSpPr>
        <p:spPr>
          <a:xfrm>
            <a:off x="2499903" y="5674256"/>
            <a:ext cx="4955203" cy="369332"/>
          </a:xfrm>
          <a:prstGeom prst="rect">
            <a:avLst/>
          </a:prstGeom>
          <a:noFill/>
        </p:spPr>
        <p:txBody>
          <a:bodyPr wrap="none" rtlCol="0">
            <a:spAutoFit/>
          </a:bodyPr>
          <a:lstStyle/>
          <a:p>
            <a:r>
              <a:rPr lang="en-US" dirty="0"/>
              <a:t>*Not real value but estimate to illustrate a point</a:t>
            </a:r>
          </a:p>
        </p:txBody>
      </p:sp>
      <p:sp>
        <p:nvSpPr>
          <p:cNvPr id="35" name="Rectangle 34">
            <a:extLst>
              <a:ext uri="{FF2B5EF4-FFF2-40B4-BE49-F238E27FC236}">
                <a16:creationId xmlns:a16="http://schemas.microsoft.com/office/drawing/2014/main" id="{EED16B09-6245-4C9E-B3CD-2EEA7BC7B483}"/>
              </a:ext>
            </a:extLst>
          </p:cNvPr>
          <p:cNvSpPr/>
          <p:nvPr/>
        </p:nvSpPr>
        <p:spPr>
          <a:xfrm>
            <a:off x="8749717" y="225570"/>
            <a:ext cx="3363986" cy="30834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Increase MT HS Capture Rate by 1% on each campus</a:t>
            </a:r>
          </a:p>
          <a:p>
            <a:pPr algn="ctr"/>
            <a:endParaRPr lang="en-US" sz="1600" dirty="0"/>
          </a:p>
          <a:p>
            <a:pPr algn="ctr"/>
            <a:r>
              <a:rPr lang="en-US" sz="1600" dirty="0"/>
              <a:t>Increase out of State students</a:t>
            </a:r>
          </a:p>
          <a:p>
            <a:pPr algn="ctr"/>
            <a:r>
              <a:rPr lang="en-US" sz="1600" dirty="0"/>
              <a:t>(Consistently 70/30)</a:t>
            </a:r>
          </a:p>
          <a:p>
            <a:pPr algn="ctr"/>
            <a:endParaRPr lang="en-US" sz="1600" dirty="0"/>
          </a:p>
          <a:p>
            <a:pPr algn="ctr"/>
            <a:r>
              <a:rPr lang="en-US" sz="1600" dirty="0"/>
              <a:t>Increase Transfer Students</a:t>
            </a:r>
          </a:p>
          <a:p>
            <a:pPr algn="ctr"/>
            <a:r>
              <a:rPr lang="en-US" sz="1600" dirty="0"/>
              <a:t>(Historically have been International)</a:t>
            </a:r>
          </a:p>
          <a:p>
            <a:pPr algn="ctr"/>
            <a:endParaRPr lang="en-US" sz="1600" dirty="0"/>
          </a:p>
          <a:p>
            <a:pPr algn="ctr"/>
            <a:r>
              <a:rPr lang="en-US" sz="1600" dirty="0"/>
              <a:t>Increase Retention and Graduation Rate (Goal=North 80/60, Current 73/45; South 58/22, Current= 54/17) </a:t>
            </a:r>
          </a:p>
        </p:txBody>
      </p:sp>
    </p:spTree>
    <p:extLst>
      <p:ext uri="{BB962C8B-B14F-4D97-AF65-F5344CB8AC3E}">
        <p14:creationId xmlns:p14="http://schemas.microsoft.com/office/powerpoint/2010/main" val="371649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40295F-B75F-4B95-82F9-2D01574FA82E}"/>
              </a:ext>
            </a:extLst>
          </p:cNvPr>
          <p:cNvSpPr>
            <a:spLocks noGrp="1"/>
          </p:cNvSpPr>
          <p:nvPr>
            <p:ph type="title"/>
          </p:nvPr>
        </p:nvSpPr>
        <p:spPr/>
        <p:txBody>
          <a:bodyPr/>
          <a:lstStyle/>
          <a:p>
            <a:r>
              <a:rPr lang="en-US" dirty="0" err="1"/>
              <a:t>Ruffallo</a:t>
            </a:r>
            <a:r>
              <a:rPr lang="en-US" dirty="0"/>
              <a:t>-Noel Levitz partnership</a:t>
            </a:r>
          </a:p>
        </p:txBody>
      </p:sp>
      <p:sp>
        <p:nvSpPr>
          <p:cNvPr id="6" name="Text Placeholder 5">
            <a:extLst>
              <a:ext uri="{FF2B5EF4-FFF2-40B4-BE49-F238E27FC236}">
                <a16:creationId xmlns:a16="http://schemas.microsoft.com/office/drawing/2014/main" id="{FA543732-BC1A-4BAE-B9F1-01C5E945BB02}"/>
              </a:ext>
            </a:extLst>
          </p:cNvPr>
          <p:cNvSpPr>
            <a:spLocks noGrp="1"/>
          </p:cNvSpPr>
          <p:nvPr>
            <p:ph type="body" idx="1"/>
          </p:nvPr>
        </p:nvSpPr>
        <p:spPr>
          <a:xfrm>
            <a:off x="8244772" y="1410278"/>
            <a:ext cx="3450770" cy="639762"/>
          </a:xfrm>
        </p:spPr>
        <p:txBody>
          <a:bodyPr>
            <a:normAutofit/>
          </a:bodyPr>
          <a:lstStyle/>
          <a:p>
            <a:r>
              <a:rPr lang="en-US" sz="2000" dirty="0"/>
              <a:t>Enrollment Recovery Plan</a:t>
            </a:r>
          </a:p>
        </p:txBody>
      </p:sp>
      <p:pic>
        <p:nvPicPr>
          <p:cNvPr id="10" name="Content Placeholder 9">
            <a:extLst>
              <a:ext uri="{FF2B5EF4-FFF2-40B4-BE49-F238E27FC236}">
                <a16:creationId xmlns:a16="http://schemas.microsoft.com/office/drawing/2014/main" id="{B749B337-9048-48B0-9FA9-EDE90691CBB4}"/>
              </a:ext>
            </a:extLst>
          </p:cNvPr>
          <p:cNvPicPr>
            <a:picLocks noGrp="1" noChangeAspect="1"/>
          </p:cNvPicPr>
          <p:nvPr>
            <p:ph sz="half" idx="2"/>
          </p:nvPr>
        </p:nvPicPr>
        <p:blipFill>
          <a:blip r:embed="rId2"/>
          <a:stretch>
            <a:fillRect/>
          </a:stretch>
        </p:blipFill>
        <p:spPr>
          <a:xfrm>
            <a:off x="8163681" y="2042680"/>
            <a:ext cx="3999257" cy="3034688"/>
          </a:xfrm>
          <a:prstGeom prst="rect">
            <a:avLst/>
          </a:prstGeom>
        </p:spPr>
      </p:pic>
      <p:sp>
        <p:nvSpPr>
          <p:cNvPr id="8" name="Text Placeholder 7">
            <a:extLst>
              <a:ext uri="{FF2B5EF4-FFF2-40B4-BE49-F238E27FC236}">
                <a16:creationId xmlns:a16="http://schemas.microsoft.com/office/drawing/2014/main" id="{2E5F6391-4EF7-4D1C-B3BE-1996D897CB18}"/>
              </a:ext>
            </a:extLst>
          </p:cNvPr>
          <p:cNvSpPr>
            <a:spLocks noGrp="1"/>
          </p:cNvSpPr>
          <p:nvPr>
            <p:ph type="body" sz="quarter" idx="3"/>
          </p:nvPr>
        </p:nvSpPr>
        <p:spPr>
          <a:xfrm>
            <a:off x="4307724" y="1388197"/>
            <a:ext cx="3999256" cy="639762"/>
          </a:xfrm>
        </p:spPr>
        <p:txBody>
          <a:bodyPr>
            <a:normAutofit/>
          </a:bodyPr>
          <a:lstStyle/>
          <a:p>
            <a:r>
              <a:rPr lang="en-US" sz="2000" dirty="0"/>
              <a:t>Financial Aid Optimization</a:t>
            </a:r>
          </a:p>
        </p:txBody>
      </p:sp>
      <p:pic>
        <p:nvPicPr>
          <p:cNvPr id="11" name="Content Placeholder 10">
            <a:extLst>
              <a:ext uri="{FF2B5EF4-FFF2-40B4-BE49-F238E27FC236}">
                <a16:creationId xmlns:a16="http://schemas.microsoft.com/office/drawing/2014/main" id="{F5310B83-D9D0-41DD-B3C9-39381DED8E41}"/>
              </a:ext>
            </a:extLst>
          </p:cNvPr>
          <p:cNvPicPr>
            <a:picLocks noGrp="1" noChangeAspect="1"/>
          </p:cNvPicPr>
          <p:nvPr>
            <p:ph sz="quarter" idx="4"/>
          </p:nvPr>
        </p:nvPicPr>
        <p:blipFill>
          <a:blip r:embed="rId3"/>
          <a:stretch>
            <a:fillRect/>
          </a:stretch>
        </p:blipFill>
        <p:spPr>
          <a:xfrm>
            <a:off x="4295777" y="2027959"/>
            <a:ext cx="3754762" cy="3215183"/>
          </a:xfrm>
          <a:prstGeom prst="rect">
            <a:avLst/>
          </a:prstGeom>
        </p:spPr>
      </p:pic>
      <p:sp>
        <p:nvSpPr>
          <p:cNvPr id="7" name="Text Placeholder 2">
            <a:extLst>
              <a:ext uri="{FF2B5EF4-FFF2-40B4-BE49-F238E27FC236}">
                <a16:creationId xmlns:a16="http://schemas.microsoft.com/office/drawing/2014/main" id="{9306DA7C-34B1-42F3-8A67-7BC4F7FF56FA}"/>
              </a:ext>
            </a:extLst>
          </p:cNvPr>
          <p:cNvSpPr txBox="1">
            <a:spLocks/>
          </p:cNvSpPr>
          <p:nvPr/>
        </p:nvSpPr>
        <p:spPr>
          <a:xfrm>
            <a:off x="298010" y="1402918"/>
            <a:ext cx="3621247"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rgbClr val="63351C"/>
                </a:solidFill>
                <a:latin typeface="Helvetica"/>
                <a:ea typeface="+mn-ea"/>
                <a:cs typeface="Helvetica"/>
              </a:defRPr>
            </a:lvl1pPr>
            <a:lvl2pPr marL="457200" indent="0" algn="l" defTabSz="457200" rtl="0" eaLnBrk="1" latinLnBrk="0" hangingPunct="1">
              <a:spcBef>
                <a:spcPct val="20000"/>
              </a:spcBef>
              <a:buFont typeface="Arial"/>
              <a:buNone/>
              <a:defRPr sz="2000" b="1" kern="1200">
                <a:solidFill>
                  <a:schemeClr val="tx1">
                    <a:lumMod val="65000"/>
                    <a:lumOff val="35000"/>
                  </a:schemeClr>
                </a:solidFill>
                <a:latin typeface="Helvetica"/>
                <a:ea typeface="+mn-ea"/>
                <a:cs typeface="Helvetica"/>
              </a:defRPr>
            </a:lvl2pPr>
            <a:lvl3pPr marL="914400" indent="0" algn="l" defTabSz="457200" rtl="0" eaLnBrk="1" latinLnBrk="0" hangingPunct="1">
              <a:spcBef>
                <a:spcPct val="20000"/>
              </a:spcBef>
              <a:buFont typeface="Arial"/>
              <a:buNone/>
              <a:defRPr sz="1800" b="1" kern="1200">
                <a:solidFill>
                  <a:schemeClr val="tx1">
                    <a:lumMod val="65000"/>
                    <a:lumOff val="35000"/>
                  </a:schemeClr>
                </a:solidFill>
                <a:latin typeface="Helvetica"/>
                <a:ea typeface="+mn-ea"/>
                <a:cs typeface="Helvetica"/>
              </a:defRPr>
            </a:lvl3pPr>
            <a:lvl4pPr marL="1371600" indent="0" algn="l" defTabSz="457200" rtl="0" eaLnBrk="1" latinLnBrk="0" hangingPunct="1">
              <a:spcBef>
                <a:spcPct val="20000"/>
              </a:spcBef>
              <a:buFont typeface="Arial"/>
              <a:buNone/>
              <a:defRPr sz="1600" b="1" kern="1200">
                <a:solidFill>
                  <a:schemeClr val="tx1">
                    <a:lumMod val="65000"/>
                    <a:lumOff val="35000"/>
                  </a:schemeClr>
                </a:solidFill>
                <a:latin typeface="Helvetica"/>
                <a:ea typeface="+mn-ea"/>
                <a:cs typeface="Helvetica"/>
              </a:defRPr>
            </a:lvl4pPr>
            <a:lvl5pPr marL="1828800" indent="0" algn="l" defTabSz="457200" rtl="0" eaLnBrk="1" latinLnBrk="0" hangingPunct="1">
              <a:spcBef>
                <a:spcPct val="20000"/>
              </a:spcBef>
              <a:buFont typeface="Arial"/>
              <a:buNone/>
              <a:defRPr sz="1600" b="1" kern="1200">
                <a:solidFill>
                  <a:schemeClr val="tx1">
                    <a:lumMod val="65000"/>
                    <a:lumOff val="35000"/>
                  </a:schemeClr>
                </a:solidFill>
                <a:latin typeface="Helvetica"/>
                <a:ea typeface="+mn-ea"/>
                <a:cs typeface="Helvetica"/>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2000" dirty="0"/>
              <a:t>Search Engine Optimization</a:t>
            </a:r>
          </a:p>
        </p:txBody>
      </p:sp>
      <p:pic>
        <p:nvPicPr>
          <p:cNvPr id="9" name="Content Placeholder 6">
            <a:extLst>
              <a:ext uri="{FF2B5EF4-FFF2-40B4-BE49-F238E27FC236}">
                <a16:creationId xmlns:a16="http://schemas.microsoft.com/office/drawing/2014/main" id="{97ED4694-27CF-46AB-A1C9-412478CBD171}"/>
              </a:ext>
            </a:extLst>
          </p:cNvPr>
          <p:cNvPicPr>
            <a:picLocks noChangeAspect="1"/>
          </p:cNvPicPr>
          <p:nvPr/>
        </p:nvPicPr>
        <p:blipFill>
          <a:blip r:embed="rId4"/>
          <a:stretch>
            <a:fillRect/>
          </a:stretch>
        </p:blipFill>
        <p:spPr>
          <a:xfrm>
            <a:off x="167337" y="2042680"/>
            <a:ext cx="4015298" cy="2801952"/>
          </a:xfrm>
          <a:prstGeom prst="rect">
            <a:avLst/>
          </a:prstGeom>
        </p:spPr>
      </p:pic>
    </p:spTree>
    <p:extLst>
      <p:ext uri="{BB962C8B-B14F-4D97-AF65-F5344CB8AC3E}">
        <p14:creationId xmlns:p14="http://schemas.microsoft.com/office/powerpoint/2010/main" val="271612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492AC6-3E13-417E-8921-659E4208E72F}"/>
              </a:ext>
            </a:extLst>
          </p:cNvPr>
          <p:cNvSpPr>
            <a:spLocks noGrp="1"/>
          </p:cNvSpPr>
          <p:nvPr>
            <p:ph type="body" sz="quarter" idx="33"/>
          </p:nvPr>
        </p:nvSpPr>
        <p:spPr/>
        <p:txBody>
          <a:bodyPr/>
          <a:lstStyle/>
          <a:p>
            <a:endParaRPr lang="en-US"/>
          </a:p>
        </p:txBody>
      </p:sp>
      <p:sp>
        <p:nvSpPr>
          <p:cNvPr id="3" name="Content Placeholder 2">
            <a:extLst>
              <a:ext uri="{FF2B5EF4-FFF2-40B4-BE49-F238E27FC236}">
                <a16:creationId xmlns:a16="http://schemas.microsoft.com/office/drawing/2014/main" id="{80780E2A-C127-43A5-A7B0-9D37FEBE6C25}"/>
              </a:ext>
            </a:extLst>
          </p:cNvPr>
          <p:cNvSpPr>
            <a:spLocks noGrp="1"/>
          </p:cNvSpPr>
          <p:nvPr>
            <p:ph sz="quarter" idx="36"/>
          </p:nvPr>
        </p:nvSpPr>
        <p:spPr/>
        <p:txBody>
          <a:bodyPr/>
          <a:lstStyle/>
          <a:p>
            <a:endParaRPr lang="en-US"/>
          </a:p>
        </p:txBody>
      </p:sp>
      <p:sp>
        <p:nvSpPr>
          <p:cNvPr id="4" name="Title 3">
            <a:extLst>
              <a:ext uri="{FF2B5EF4-FFF2-40B4-BE49-F238E27FC236}">
                <a16:creationId xmlns:a16="http://schemas.microsoft.com/office/drawing/2014/main" id="{36E8DEAB-E345-456A-9F54-734D78E889C6}"/>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AFBF90C-8C2F-46CF-BDCC-057BAB16D92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3B97C84-1587-4B77-B090-4AF88AA17A38}"/>
              </a:ext>
            </a:extLst>
          </p:cNvPr>
          <p:cNvSpPr txBox="1"/>
          <p:nvPr/>
        </p:nvSpPr>
        <p:spPr>
          <a:xfrm>
            <a:off x="4193780" y="158062"/>
            <a:ext cx="263245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Finance</a:t>
            </a:r>
          </a:p>
        </p:txBody>
      </p:sp>
    </p:spTree>
    <p:extLst>
      <p:ext uri="{BB962C8B-B14F-4D97-AF65-F5344CB8AC3E}">
        <p14:creationId xmlns:p14="http://schemas.microsoft.com/office/powerpoint/2010/main" val="414959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39244" y="6304476"/>
            <a:ext cx="5283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 Copyright 2016. </a:t>
            </a:r>
            <a:r>
              <a:rPr kumimoji="0" lang="en-US" sz="1000" b="0" i="1" u="none" strike="noStrike" kern="1200" cap="none" spc="0" normalizeH="0" baseline="0" noProof="0" dirty="0">
                <a:ln>
                  <a:noFill/>
                </a:ln>
                <a:solidFill>
                  <a:srgbClr val="000000"/>
                </a:solidFill>
                <a:effectLst/>
                <a:uLnTx/>
                <a:uFillTx/>
                <a:latin typeface="Calibri"/>
                <a:ea typeface="+mn-ea"/>
                <a:cs typeface="+mn-cs"/>
              </a:rPr>
              <a:t>Knocking at the College Door</a:t>
            </a:r>
            <a:r>
              <a:rPr kumimoji="0" lang="en-US" sz="1000" b="0" i="0" u="none" strike="noStrike" kern="1200" cap="none" spc="0" normalizeH="0" baseline="0" noProof="0" dirty="0">
                <a:ln>
                  <a:noFill/>
                </a:ln>
                <a:solidFill>
                  <a:srgbClr val="000000"/>
                </a:solidFill>
                <a:effectLst/>
                <a:uLnTx/>
                <a:uFillTx/>
                <a:latin typeface="Calibri"/>
                <a:ea typeface="+mn-ea"/>
                <a:cs typeface="+mn-cs"/>
              </a:rPr>
              <a:t>.</a:t>
            </a:r>
            <a:br>
              <a:rPr kumimoji="0" lang="en-US" sz="1000" b="0" i="0" u="none" strike="noStrike" kern="1200" cap="none" spc="0" normalizeH="0" baseline="0" noProof="0" dirty="0">
                <a:ln>
                  <a:noFill/>
                </a:ln>
                <a:solidFill>
                  <a:srgbClr val="000000"/>
                </a:solidFill>
                <a:effectLst/>
                <a:uLnTx/>
                <a:uFillTx/>
                <a:latin typeface="Calibri"/>
                <a:ea typeface="+mn-ea"/>
                <a:cs typeface="+mn-cs"/>
              </a:rPr>
            </a:br>
            <a:r>
              <a:rPr kumimoji="0" lang="en-US" sz="1000" b="0" i="0" u="none" strike="noStrike" kern="1200" cap="none" spc="0" normalizeH="0" baseline="0" noProof="0" dirty="0">
                <a:ln>
                  <a:noFill/>
                </a:ln>
                <a:solidFill>
                  <a:srgbClr val="000000"/>
                </a:solidFill>
                <a:effectLst/>
                <a:uLnTx/>
                <a:uFillTx/>
                <a:latin typeface="Calibri"/>
                <a:ea typeface="+mn-ea"/>
                <a:cs typeface="+mn-cs"/>
              </a:rPr>
              <a:t>Western Interstate Commission for Higher Education</a:t>
            </a:r>
          </a:p>
        </p:txBody>
      </p:sp>
      <p:pic>
        <p:nvPicPr>
          <p:cNvPr id="3" name="Picture 2">
            <a:extLst>
              <a:ext uri="{FF2B5EF4-FFF2-40B4-BE49-F238E27FC236}">
                <a16:creationId xmlns:a16="http://schemas.microsoft.com/office/drawing/2014/main" id="{845290DD-9A5D-47A5-8030-EB00DA2C6B30}"/>
              </a:ext>
            </a:extLst>
          </p:cNvPr>
          <p:cNvPicPr>
            <a:picLocks noChangeAspect="1"/>
          </p:cNvPicPr>
          <p:nvPr/>
        </p:nvPicPr>
        <p:blipFill>
          <a:blip r:embed="rId2"/>
          <a:stretch>
            <a:fillRect/>
          </a:stretch>
        </p:blipFill>
        <p:spPr>
          <a:xfrm>
            <a:off x="1" y="0"/>
            <a:ext cx="12192000" cy="6304476"/>
          </a:xfrm>
          <a:prstGeom prst="rect">
            <a:avLst/>
          </a:prstGeom>
        </p:spPr>
      </p:pic>
    </p:spTree>
    <p:extLst>
      <p:ext uri="{BB962C8B-B14F-4D97-AF65-F5344CB8AC3E}">
        <p14:creationId xmlns:p14="http://schemas.microsoft.com/office/powerpoint/2010/main" val="38970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39244" y="6304476"/>
            <a:ext cx="5283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 Copyright 2016. </a:t>
            </a:r>
            <a:r>
              <a:rPr kumimoji="0" lang="en-US" sz="1000" b="0" i="1" u="none" strike="noStrike" kern="1200" cap="none" spc="0" normalizeH="0" baseline="0" noProof="0" dirty="0">
                <a:ln>
                  <a:noFill/>
                </a:ln>
                <a:solidFill>
                  <a:srgbClr val="000000"/>
                </a:solidFill>
                <a:effectLst/>
                <a:uLnTx/>
                <a:uFillTx/>
                <a:latin typeface="Calibri"/>
                <a:ea typeface="+mn-ea"/>
                <a:cs typeface="+mn-cs"/>
              </a:rPr>
              <a:t>Knocking at the College Door</a:t>
            </a:r>
            <a:r>
              <a:rPr kumimoji="0" lang="en-US" sz="1000" b="0" i="0" u="none" strike="noStrike" kern="1200" cap="none" spc="0" normalizeH="0" baseline="0" noProof="0" dirty="0">
                <a:ln>
                  <a:noFill/>
                </a:ln>
                <a:solidFill>
                  <a:srgbClr val="000000"/>
                </a:solidFill>
                <a:effectLst/>
                <a:uLnTx/>
                <a:uFillTx/>
                <a:latin typeface="Calibri"/>
                <a:ea typeface="+mn-ea"/>
                <a:cs typeface="+mn-cs"/>
              </a:rPr>
              <a:t>.</a:t>
            </a:r>
            <a:br>
              <a:rPr kumimoji="0" lang="en-US" sz="1000" b="0" i="0" u="none" strike="noStrike" kern="1200" cap="none" spc="0" normalizeH="0" baseline="0" noProof="0" dirty="0">
                <a:ln>
                  <a:noFill/>
                </a:ln>
                <a:solidFill>
                  <a:srgbClr val="000000"/>
                </a:solidFill>
                <a:effectLst/>
                <a:uLnTx/>
                <a:uFillTx/>
                <a:latin typeface="Calibri"/>
                <a:ea typeface="+mn-ea"/>
                <a:cs typeface="+mn-cs"/>
              </a:rPr>
            </a:br>
            <a:r>
              <a:rPr kumimoji="0" lang="en-US" sz="1000" b="0" i="0" u="none" strike="noStrike" kern="1200" cap="none" spc="0" normalizeH="0" baseline="0" noProof="0" dirty="0">
                <a:ln>
                  <a:noFill/>
                </a:ln>
                <a:solidFill>
                  <a:srgbClr val="000000"/>
                </a:solidFill>
                <a:effectLst/>
                <a:uLnTx/>
                <a:uFillTx/>
                <a:latin typeface="Calibri"/>
                <a:ea typeface="+mn-ea"/>
                <a:cs typeface="+mn-cs"/>
              </a:rPr>
              <a:t>Western Interstate Commission for Higher Education</a:t>
            </a:r>
          </a:p>
        </p:txBody>
      </p:sp>
      <p:pic>
        <p:nvPicPr>
          <p:cNvPr id="11" name="Picture 10">
            <a:extLst>
              <a:ext uri="{FF2B5EF4-FFF2-40B4-BE49-F238E27FC236}">
                <a16:creationId xmlns:a16="http://schemas.microsoft.com/office/drawing/2014/main" id="{5BA34C89-DAD7-4EE8-BAE3-09D7D9FBA0D0}"/>
              </a:ext>
            </a:extLst>
          </p:cNvPr>
          <p:cNvPicPr>
            <a:picLocks noChangeAspect="1"/>
          </p:cNvPicPr>
          <p:nvPr/>
        </p:nvPicPr>
        <p:blipFill rotWithShape="1">
          <a:blip r:embed="rId2"/>
          <a:srcRect t="4159"/>
          <a:stretch/>
        </p:blipFill>
        <p:spPr>
          <a:xfrm>
            <a:off x="0" y="0"/>
            <a:ext cx="12192000" cy="6268970"/>
          </a:xfrm>
          <a:prstGeom prst="rect">
            <a:avLst/>
          </a:prstGeom>
        </p:spPr>
      </p:pic>
    </p:spTree>
    <p:extLst>
      <p:ext uri="{BB962C8B-B14F-4D97-AF65-F5344CB8AC3E}">
        <p14:creationId xmlns:p14="http://schemas.microsoft.com/office/powerpoint/2010/main" val="99608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9F515-0815-44CE-A81A-363F036098B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DB479C-1AF2-461F-B5F0-474B1A0EE45A}"/>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F810C37D-3341-4189-8866-94ED1E8189FF}"/>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5F783897-FF74-446A-866A-00DDD3C1D59C}"/>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22C561EE-6133-41CF-9097-33068BA7EFC5}"/>
              </a:ext>
            </a:extLst>
          </p:cNvPr>
          <p:cNvSpPr>
            <a:spLocks noGrp="1"/>
          </p:cNvSpPr>
          <p:nvPr>
            <p:ph sz="quarter" idx="4"/>
          </p:nvPr>
        </p:nvSpPr>
        <p:spPr/>
        <p:txBody>
          <a:bodyPr/>
          <a:lstStyle/>
          <a:p>
            <a:endParaRPr lang="en-US"/>
          </a:p>
        </p:txBody>
      </p:sp>
      <p:pic>
        <p:nvPicPr>
          <p:cNvPr id="7" name="Picture 6">
            <a:extLst>
              <a:ext uri="{FF2B5EF4-FFF2-40B4-BE49-F238E27FC236}">
                <a16:creationId xmlns:a16="http://schemas.microsoft.com/office/drawing/2014/main" id="{22A98C7B-F375-4F3D-97C0-2AF46F43466D}"/>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6421B88-1F52-4FC3-B1BA-EA7D8BA44D3C}"/>
              </a:ext>
            </a:extLst>
          </p:cNvPr>
          <p:cNvSpPr txBox="1"/>
          <p:nvPr/>
        </p:nvSpPr>
        <p:spPr>
          <a:xfrm>
            <a:off x="3239645" y="2940547"/>
            <a:ext cx="441980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Advancement</a:t>
            </a:r>
          </a:p>
        </p:txBody>
      </p:sp>
    </p:spTree>
    <p:extLst>
      <p:ext uri="{BB962C8B-B14F-4D97-AF65-F5344CB8AC3E}">
        <p14:creationId xmlns:p14="http://schemas.microsoft.com/office/powerpoint/2010/main" val="1187208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8011219-3843-3445-ACBD-78B02523FCC0}"/>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p:cNvSpPr>
            <a:spLocks noGrp="1"/>
          </p:cNvSpPr>
          <p:nvPr>
            <p:ph idx="1"/>
          </p:nvPr>
        </p:nvSpPr>
        <p:spPr>
          <a:xfrm>
            <a:off x="297180" y="784860"/>
            <a:ext cx="11056620" cy="5392103"/>
          </a:xfrm>
        </p:spPr>
        <p:txBody>
          <a:bodyPr>
            <a:noAutofit/>
          </a:bodyPr>
          <a:lstStyle/>
          <a:p>
            <a:r>
              <a:rPr lang="en-US" dirty="0"/>
              <a:t>Ten Year Comparison 3 graphs </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8"/>
            <a:ext cx="12186082" cy="6854672"/>
          </a:xfrm>
          <a:prstGeom prst="rect">
            <a:avLst/>
          </a:prstGeom>
        </p:spPr>
      </p:pic>
    </p:spTree>
    <p:extLst>
      <p:ext uri="{BB962C8B-B14F-4D97-AF65-F5344CB8AC3E}">
        <p14:creationId xmlns:p14="http://schemas.microsoft.com/office/powerpoint/2010/main" val="621234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A8011219-3843-3445-ACBD-78B02523FCC0}"/>
              </a:ext>
            </a:extLst>
          </p:cNvPr>
          <p:cNvPicPr>
            <a:picLocks noChangeAspect="1"/>
          </p:cNvPicPr>
          <p:nvPr/>
        </p:nvPicPr>
        <p:blipFill>
          <a:blip r:embed="rId2"/>
          <a:stretch>
            <a:fillRect/>
          </a:stretch>
        </p:blipFill>
        <p:spPr>
          <a:xfrm>
            <a:off x="0" y="0"/>
            <a:ext cx="12192000" cy="6858000"/>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4858" cy="6904606"/>
          </a:xfrm>
          <a:prstGeom prst="rect">
            <a:avLst/>
          </a:prstGeom>
        </p:spPr>
      </p:pic>
    </p:spTree>
    <p:extLst>
      <p:ext uri="{BB962C8B-B14F-4D97-AF65-F5344CB8AC3E}">
        <p14:creationId xmlns:p14="http://schemas.microsoft.com/office/powerpoint/2010/main" val="69504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095903-67F4-4799-A86D-9EDB344D1B3B}"/>
              </a:ext>
            </a:extLst>
          </p:cNvPr>
          <p:cNvSpPr txBox="1">
            <a:spLocks/>
          </p:cNvSpPr>
          <p:nvPr/>
        </p:nvSpPr>
        <p:spPr>
          <a:xfrm>
            <a:off x="479502" y="133816"/>
            <a:ext cx="9731298" cy="11374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i="0" kern="1200">
                <a:solidFill>
                  <a:srgbClr val="2D5D34"/>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2D5D34"/>
                </a:solidFill>
                <a:effectLst/>
                <a:uLnTx/>
                <a:uFillTx/>
                <a:latin typeface="Century Gothic"/>
                <a:ea typeface="+mj-ea"/>
              </a:rPr>
              <a:t>VISION</a:t>
            </a:r>
          </a:p>
        </p:txBody>
      </p:sp>
      <p:sp>
        <p:nvSpPr>
          <p:cNvPr id="5" name="Content Placeholder 2">
            <a:extLst>
              <a:ext uri="{FF2B5EF4-FFF2-40B4-BE49-F238E27FC236}">
                <a16:creationId xmlns:a16="http://schemas.microsoft.com/office/drawing/2014/main" id="{98DC13F3-9912-4EB3-83CD-05C8931528A1}"/>
              </a:ext>
            </a:extLst>
          </p:cNvPr>
          <p:cNvSpPr txBox="1">
            <a:spLocks/>
          </p:cNvSpPr>
          <p:nvPr/>
        </p:nvSpPr>
        <p:spPr>
          <a:xfrm>
            <a:off x="579863" y="1170183"/>
            <a:ext cx="9630937" cy="24209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Helvetica"/>
                <a:ea typeface="+mn-ea"/>
                <a:cs typeface="Helvetica"/>
              </a:rPr>
              <a:t>Recruitment/enrollment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Helvetica"/>
                <a:ea typeface="+mn-ea"/>
                <a:cs typeface="Helvetica"/>
              </a:rPr>
              <a:t>Student success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Helvetica"/>
                <a:ea typeface="+mn-ea"/>
                <a:cs typeface="Helvetica"/>
              </a:rPr>
              <a:t>Telling our story</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Helvetica"/>
                <a:ea typeface="+mn-ea"/>
                <a:cs typeface="Helvetica"/>
              </a:rPr>
              <a:t>Positioning ourselves for the future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Helvetica"/>
              <a:ea typeface="+mn-ea"/>
              <a:cs typeface="Helvetica"/>
            </a:endParaRPr>
          </a:p>
        </p:txBody>
      </p:sp>
      <p:pic>
        <p:nvPicPr>
          <p:cNvPr id="6" name="Picture 5">
            <a:extLst>
              <a:ext uri="{FF2B5EF4-FFF2-40B4-BE49-F238E27FC236}">
                <a16:creationId xmlns:a16="http://schemas.microsoft.com/office/drawing/2014/main" id="{79ADFA42-DAFB-41B8-9C0A-9B8319F48492}"/>
              </a:ext>
            </a:extLst>
          </p:cNvPr>
          <p:cNvPicPr>
            <a:picLocks noChangeAspect="1"/>
          </p:cNvPicPr>
          <p:nvPr/>
        </p:nvPicPr>
        <p:blipFill rotWithShape="1">
          <a:blip r:embed="rId2">
            <a:extLst>
              <a:ext uri="{28A0092B-C50C-407E-A947-70E740481C1C}">
                <a14:useLocalDpi xmlns:a14="http://schemas.microsoft.com/office/drawing/2010/main" val="0"/>
              </a:ext>
            </a:extLst>
          </a:blip>
          <a:srcRect l="980" t="6624" b="24580"/>
          <a:stretch/>
        </p:blipFill>
        <p:spPr>
          <a:xfrm>
            <a:off x="0" y="3499657"/>
            <a:ext cx="12191999" cy="2576947"/>
          </a:xfrm>
          <a:prstGeom prst="rect">
            <a:avLst/>
          </a:prstGeom>
        </p:spPr>
      </p:pic>
    </p:spTree>
    <p:extLst>
      <p:ext uri="{BB962C8B-B14F-4D97-AF65-F5344CB8AC3E}">
        <p14:creationId xmlns:p14="http://schemas.microsoft.com/office/powerpoint/2010/main" val="770022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08" y="16484"/>
            <a:ext cx="12254008" cy="6892878"/>
          </a:xfrm>
        </p:spPr>
      </p:pic>
    </p:spTree>
    <p:extLst>
      <p:ext uri="{BB962C8B-B14F-4D97-AF65-F5344CB8AC3E}">
        <p14:creationId xmlns:p14="http://schemas.microsoft.com/office/powerpoint/2010/main" val="200221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CD3B4DE4-6437-1345-B13D-ADB72BF7BC63}"/>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31521DE-EC6A-714C-B17E-788C64E50633}"/>
              </a:ext>
            </a:extLst>
          </p:cNvPr>
          <p:cNvSpPr>
            <a:spLocks noGrp="1"/>
          </p:cNvSpPr>
          <p:nvPr>
            <p:ph type="title"/>
          </p:nvPr>
        </p:nvSpPr>
        <p:spPr>
          <a:xfrm>
            <a:off x="838200" y="666970"/>
            <a:ext cx="10515600" cy="1179590"/>
          </a:xfrm>
        </p:spPr>
        <p:txBody>
          <a:bodyPr/>
          <a:lstStyle/>
          <a:p>
            <a:r>
              <a:rPr lang="en-US" b="1" dirty="0">
                <a:solidFill>
                  <a:srgbClr val="70B84A"/>
                </a:solidFill>
                <a:latin typeface="Century Gothic" panose="020B0502020202020204" pitchFamily="34" charset="0"/>
              </a:rPr>
              <a:t>BENCHMARKS</a:t>
            </a:r>
          </a:p>
        </p:txBody>
      </p:sp>
      <p:sp>
        <p:nvSpPr>
          <p:cNvPr id="3" name="Rectangle 2"/>
          <p:cNvSpPr/>
          <p:nvPr/>
        </p:nvSpPr>
        <p:spPr>
          <a:xfrm>
            <a:off x="838200" y="1639871"/>
            <a:ext cx="10515600" cy="4948149"/>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Peer Benchmarks based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(data from Raiser’s Edge (RE)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FY18 * </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New Donors 15.21% B+</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Avg. Gift Size $2.16K B</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Retention 45.95% C+</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Recapture 19.81% A+</a:t>
            </a: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Total Raised 5Mm 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Peer Benchmarks RE FY14 *</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New Donors 7.22% D</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Avg. Gift Size $1.86K C+</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Retention 51.82 C+</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Recapture 13.53% C</a:t>
            </a: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Total Raised 4.3Mm 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Raiser’s Edge is our database software. The data consists of donors, and prospective donors it is normalized to like endowment and budget size peers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3245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8917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652"/>
            <a:ext cx="12235758" cy="6882614"/>
          </a:xfrm>
        </p:spPr>
      </p:pic>
    </p:spTree>
    <p:extLst>
      <p:ext uri="{BB962C8B-B14F-4D97-AF65-F5344CB8AC3E}">
        <p14:creationId xmlns:p14="http://schemas.microsoft.com/office/powerpoint/2010/main" val="72105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F7AA2-1B5F-4C2F-BF7B-2351EA4288F0}"/>
              </a:ext>
            </a:extLst>
          </p:cNvPr>
          <p:cNvSpPr>
            <a:spLocks noGrp="1"/>
          </p:cNvSpPr>
          <p:nvPr>
            <p:ph idx="1"/>
          </p:nvPr>
        </p:nvSpPr>
        <p:spPr>
          <a:xfrm>
            <a:off x="1981200" y="325007"/>
            <a:ext cx="8286750" cy="5547157"/>
          </a:xfrm>
        </p:spPr>
        <p:txBody>
          <a:bodyPr>
            <a:normAutofit lnSpcReduction="10000"/>
          </a:bodyPr>
          <a:lstStyle/>
          <a:p>
            <a:pPr marL="0" indent="0">
              <a:buNone/>
            </a:pPr>
            <a:r>
              <a:rPr lang="en-US" sz="3600" i="1" dirty="0"/>
              <a:t>“</a:t>
            </a:r>
            <a:r>
              <a:rPr lang="en-US" i="1" dirty="0"/>
              <a:t>We’re facing a crisis in enrollment, but its not just an enrollment challenge. Instead, it requires the attention of every member of every university community coming together to think less about our own self-interest and more about the common good of our institutions and society.”</a:t>
            </a:r>
          </a:p>
          <a:p>
            <a:pPr marL="0" indent="0">
              <a:buNone/>
            </a:pPr>
            <a:r>
              <a:rPr lang="en-US" sz="3600" i="1" dirty="0"/>
              <a:t>										</a:t>
            </a:r>
          </a:p>
          <a:p>
            <a:pPr marL="0" indent="0">
              <a:buNone/>
            </a:pPr>
            <a:r>
              <a:rPr lang="en-US" sz="3600" i="1" dirty="0"/>
              <a:t>										</a:t>
            </a:r>
            <a:r>
              <a:rPr lang="en-US" sz="1600" dirty="0"/>
              <a:t>Jon </a:t>
            </a:r>
            <a:r>
              <a:rPr lang="en-US" sz="1600" dirty="0" err="1"/>
              <a:t>Boeckenstedt</a:t>
            </a:r>
            <a:r>
              <a:rPr lang="en-US" sz="1600" dirty="0"/>
              <a:t>, Vice Provost </a:t>
            </a:r>
          </a:p>
          <a:p>
            <a:pPr marL="0" indent="0">
              <a:buNone/>
            </a:pPr>
            <a:r>
              <a:rPr lang="en-US" sz="1600" dirty="0"/>
              <a:t>										for Enrollment Management, </a:t>
            </a:r>
          </a:p>
          <a:p>
            <a:pPr marL="0" indent="0">
              <a:buNone/>
            </a:pPr>
            <a:r>
              <a:rPr lang="en-US" sz="1600" dirty="0"/>
              <a:t>										Oregon State University</a:t>
            </a:r>
          </a:p>
          <a:p>
            <a:pPr marL="0" indent="0">
              <a:buNone/>
            </a:pPr>
            <a:r>
              <a:rPr lang="en-US" sz="1600" dirty="0"/>
              <a:t>										Chronicle of Higher Ed </a:t>
            </a:r>
            <a:r>
              <a:rPr lang="en-US" sz="1600" i="1" dirty="0"/>
              <a:t>Oct 2019</a:t>
            </a:r>
            <a:endParaRPr lang="en-US" sz="1600" dirty="0"/>
          </a:p>
        </p:txBody>
      </p:sp>
    </p:spTree>
    <p:extLst>
      <p:ext uri="{BB962C8B-B14F-4D97-AF65-F5344CB8AC3E}">
        <p14:creationId xmlns:p14="http://schemas.microsoft.com/office/powerpoint/2010/main" val="3395742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TEAMS TO HELP DO THIS</a:t>
            </a:r>
          </a:p>
        </p:txBody>
      </p:sp>
      <p:sp>
        <p:nvSpPr>
          <p:cNvPr id="3" name="Content Placeholder 2"/>
          <p:cNvSpPr>
            <a:spLocks noGrp="1"/>
          </p:cNvSpPr>
          <p:nvPr>
            <p:ph idx="1"/>
          </p:nvPr>
        </p:nvSpPr>
        <p:spPr/>
        <p:txBody>
          <a:bodyPr/>
          <a:lstStyle/>
          <a:p>
            <a:pPr marL="461963" indent="-461963"/>
            <a:r>
              <a:rPr lang="en-US" dirty="0"/>
              <a:t>Recruitment</a:t>
            </a:r>
          </a:p>
          <a:p>
            <a:pPr marL="461963" indent="-461963"/>
            <a:r>
              <a:rPr lang="en-US" dirty="0"/>
              <a:t>Student success</a:t>
            </a:r>
          </a:p>
          <a:p>
            <a:pPr marL="461963" indent="-461963"/>
            <a:r>
              <a:rPr lang="en-US" dirty="0"/>
              <a:t>Marketing and communication</a:t>
            </a:r>
          </a:p>
          <a:p>
            <a:pPr marL="461963" indent="-461963"/>
            <a:r>
              <a:rPr lang="en-US" dirty="0"/>
              <a:t>Professional training &amp; development</a:t>
            </a:r>
          </a:p>
          <a:p>
            <a:pPr marL="461963" indent="-461963"/>
            <a:r>
              <a:rPr lang="en-US" dirty="0"/>
              <a:t>Space planning/campus refresh</a:t>
            </a:r>
          </a:p>
          <a:p>
            <a:endParaRPr lang="en-US" dirty="0"/>
          </a:p>
        </p:txBody>
      </p:sp>
    </p:spTree>
    <p:extLst>
      <p:ext uri="{BB962C8B-B14F-4D97-AF65-F5344CB8AC3E}">
        <p14:creationId xmlns:p14="http://schemas.microsoft.com/office/powerpoint/2010/main" val="4145975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512" y="-14835"/>
            <a:ext cx="8682086" cy="1143000"/>
          </a:xfrm>
        </p:spPr>
        <p:txBody>
          <a:bodyPr/>
          <a:lstStyle/>
          <a:p>
            <a:pPr algn="l"/>
            <a:r>
              <a:rPr lang="en-US" sz="4000" dirty="0"/>
              <a:t>WHAT DOES SUCCESS LOOK LIKE? </a:t>
            </a:r>
          </a:p>
        </p:txBody>
      </p:sp>
      <p:sp>
        <p:nvSpPr>
          <p:cNvPr id="3" name="Content Placeholder 2"/>
          <p:cNvSpPr>
            <a:spLocks noGrp="1"/>
          </p:cNvSpPr>
          <p:nvPr>
            <p:ph idx="1"/>
          </p:nvPr>
        </p:nvSpPr>
        <p:spPr>
          <a:xfrm>
            <a:off x="1825657" y="907631"/>
            <a:ext cx="5467548" cy="4820143"/>
          </a:xfrm>
        </p:spPr>
        <p:txBody>
          <a:bodyPr>
            <a:noAutofit/>
          </a:bodyPr>
          <a:lstStyle/>
          <a:p>
            <a:pPr marL="461963" indent="-461963"/>
            <a:r>
              <a:rPr lang="en-US" sz="1800" dirty="0"/>
              <a:t>Robust enrollment structure &amp; plan in place</a:t>
            </a:r>
          </a:p>
          <a:p>
            <a:pPr marL="461963" indent="-461963"/>
            <a:r>
              <a:rPr lang="en-US" sz="1800" dirty="0"/>
              <a:t>Student success/increased retention </a:t>
            </a:r>
          </a:p>
          <a:p>
            <a:pPr marL="461963" indent="-461963"/>
            <a:r>
              <a:rPr lang="en-US" sz="1800" dirty="0"/>
              <a:t>High impact marketing/branding campaign developed and deployed </a:t>
            </a:r>
          </a:p>
          <a:p>
            <a:pPr marL="461963" indent="-461963"/>
            <a:r>
              <a:rPr lang="en-US" sz="1800" dirty="0"/>
              <a:t>Provost and VC Administration &amp; Finance searches completed </a:t>
            </a:r>
          </a:p>
          <a:p>
            <a:pPr marL="461963" indent="-461963"/>
            <a:r>
              <a:rPr lang="en-US" sz="1800" dirty="0"/>
              <a:t>Successful ABET accreditation visit and Northwest Commission mid-cycle review</a:t>
            </a:r>
          </a:p>
          <a:p>
            <a:pPr marL="461963" indent="-461963"/>
            <a:r>
              <a:rPr lang="en-US" sz="1800" dirty="0"/>
              <a:t>Approval of two new PhD programs</a:t>
            </a:r>
          </a:p>
          <a:p>
            <a:pPr marL="461963" indent="-461963"/>
            <a:r>
              <a:rPr lang="en-US" sz="1800" dirty="0"/>
              <a:t>Funding secured and plans implemented for Nursing Simulation Center</a:t>
            </a:r>
          </a:p>
          <a:p>
            <a:pPr marL="461963" indent="-461963"/>
            <a:r>
              <a:rPr lang="en-US" sz="1800" dirty="0"/>
              <a:t>Fiscally sound/balanced budget</a:t>
            </a:r>
          </a:p>
          <a:p>
            <a:pPr marL="461963" indent="-461963"/>
            <a:r>
              <a:rPr lang="en-US" sz="1800" dirty="0"/>
              <a:t>Clear and consistent campus communication</a:t>
            </a:r>
          </a:p>
          <a:p>
            <a:pPr marL="461963" indent="-461963"/>
            <a:r>
              <a:rPr lang="en-US" sz="1800" dirty="0"/>
              <a:t>Completion of campus space audit with progressive/action driven recommendations</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r="14639"/>
          <a:stretch/>
        </p:blipFill>
        <p:spPr>
          <a:xfrm>
            <a:off x="7326348" y="875830"/>
            <a:ext cx="3346516" cy="2553171"/>
          </a:xfrm>
          <a:prstGeom prst="rect">
            <a:avLst/>
          </a:prstGeom>
        </p:spPr>
      </p:pic>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l="2483" r="7441"/>
          <a:stretch/>
        </p:blipFill>
        <p:spPr>
          <a:xfrm>
            <a:off x="7340636" y="3551637"/>
            <a:ext cx="3347520" cy="2430535"/>
          </a:xfrm>
          <a:prstGeom prst="rect">
            <a:avLst/>
          </a:prstGeom>
        </p:spPr>
      </p:pic>
    </p:spTree>
    <p:extLst>
      <p:ext uri="{BB962C8B-B14F-4D97-AF65-F5344CB8AC3E}">
        <p14:creationId xmlns:p14="http://schemas.microsoft.com/office/powerpoint/2010/main" val="3754112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1351" t="689" r="1049" b="-460"/>
          <a:stretch/>
        </p:blipFill>
        <p:spPr>
          <a:xfrm>
            <a:off x="1524000" y="-9427"/>
            <a:ext cx="9134574" cy="6135590"/>
          </a:xfrm>
          <a:prstGeom prst="rect">
            <a:avLst/>
          </a:prstGeom>
        </p:spPr>
      </p:pic>
      <p:sp>
        <p:nvSpPr>
          <p:cNvPr id="2" name="Title 1"/>
          <p:cNvSpPr>
            <a:spLocks noGrp="1"/>
          </p:cNvSpPr>
          <p:nvPr>
            <p:ph type="title"/>
          </p:nvPr>
        </p:nvSpPr>
        <p:spPr>
          <a:xfrm>
            <a:off x="1981200" y="20114"/>
            <a:ext cx="8229600" cy="1143000"/>
          </a:xfrm>
        </p:spPr>
        <p:txBody>
          <a:bodyPr/>
          <a:lstStyle/>
          <a:p>
            <a:r>
              <a:rPr lang="en-US" sz="8000" dirty="0"/>
              <a:t/>
            </a:r>
            <a:br>
              <a:rPr lang="en-US" sz="8000" dirty="0"/>
            </a:br>
            <a:r>
              <a:rPr lang="en-US" sz="8000" dirty="0">
                <a:solidFill>
                  <a:schemeClr val="bg1"/>
                </a:solidFill>
              </a:rPr>
              <a:t>THANK YOU</a:t>
            </a:r>
          </a:p>
        </p:txBody>
      </p:sp>
    </p:spTree>
    <p:extLst>
      <p:ext uri="{BB962C8B-B14F-4D97-AF65-F5344CB8AC3E}">
        <p14:creationId xmlns:p14="http://schemas.microsoft.com/office/powerpoint/2010/main" val="2937124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CD96-7450-4186-A6C1-D19A2E03BDBA}"/>
              </a:ext>
            </a:extLst>
          </p:cNvPr>
          <p:cNvSpPr>
            <a:spLocks noGrp="1"/>
          </p:cNvSpPr>
          <p:nvPr>
            <p:ph type="title"/>
          </p:nvPr>
        </p:nvSpPr>
        <p:spPr>
          <a:xfrm>
            <a:off x="5072543" y="373311"/>
            <a:ext cx="5774422" cy="1143000"/>
          </a:xfrm>
        </p:spPr>
        <p:txBody>
          <a:bodyPr/>
          <a:lstStyle/>
          <a:p>
            <a:r>
              <a:rPr lang="en-US" dirty="0"/>
              <a:t>Topics</a:t>
            </a:r>
          </a:p>
        </p:txBody>
      </p:sp>
      <p:sp>
        <p:nvSpPr>
          <p:cNvPr id="3" name="Content Placeholder 2">
            <a:extLst>
              <a:ext uri="{FF2B5EF4-FFF2-40B4-BE49-F238E27FC236}">
                <a16:creationId xmlns:a16="http://schemas.microsoft.com/office/drawing/2014/main" id="{24DC9B73-4CA8-442A-82AF-9AA4BEF8C42E}"/>
              </a:ext>
            </a:extLst>
          </p:cNvPr>
          <p:cNvSpPr>
            <a:spLocks noGrp="1"/>
          </p:cNvSpPr>
          <p:nvPr>
            <p:ph idx="1"/>
          </p:nvPr>
        </p:nvSpPr>
        <p:spPr>
          <a:xfrm>
            <a:off x="4795707" y="1516311"/>
            <a:ext cx="7276051" cy="2476849"/>
          </a:xfrm>
        </p:spPr>
        <p:txBody>
          <a:bodyPr/>
          <a:lstStyle/>
          <a:p>
            <a:pPr marL="571500" indent="-571500">
              <a:buFont typeface="+mj-lt"/>
              <a:buAutoNum type="romanUcPeriod"/>
            </a:pPr>
            <a:r>
              <a:rPr lang="en-US" dirty="0"/>
              <a:t>Enrollment- Dr. Carrie Vath</a:t>
            </a:r>
          </a:p>
          <a:p>
            <a:pPr marL="571500" indent="-571500">
              <a:buFont typeface="+mj-lt"/>
              <a:buAutoNum type="romanUcPeriod"/>
            </a:pPr>
            <a:r>
              <a:rPr lang="en-US" dirty="0"/>
              <a:t>Finance- Carleen Cassidy</a:t>
            </a:r>
          </a:p>
          <a:p>
            <a:pPr marL="571500" indent="-571500">
              <a:buFont typeface="+mj-lt"/>
              <a:buAutoNum type="romanUcPeriod"/>
            </a:pPr>
            <a:r>
              <a:rPr lang="en-US" dirty="0"/>
              <a:t>Advancement- Joe McClafferty</a:t>
            </a:r>
          </a:p>
          <a:p>
            <a:pPr marL="571500" indent="-571500">
              <a:buFont typeface="+mj-lt"/>
              <a:buAutoNum type="romanUcPeriod"/>
            </a:pPr>
            <a:endParaRPr lang="en-US" dirty="0"/>
          </a:p>
        </p:txBody>
      </p:sp>
      <p:pic>
        <p:nvPicPr>
          <p:cNvPr id="5" name="Picture 4">
            <a:extLst>
              <a:ext uri="{FF2B5EF4-FFF2-40B4-BE49-F238E27FC236}">
                <a16:creationId xmlns:a16="http://schemas.microsoft.com/office/drawing/2014/main" id="{FCFCE7EE-ABBB-4425-898A-025A3108C73F}"/>
              </a:ext>
            </a:extLst>
          </p:cNvPr>
          <p:cNvPicPr>
            <a:picLocks noChangeAspect="1"/>
          </p:cNvPicPr>
          <p:nvPr/>
        </p:nvPicPr>
        <p:blipFill>
          <a:blip r:embed="rId2"/>
          <a:stretch>
            <a:fillRect/>
          </a:stretch>
        </p:blipFill>
        <p:spPr>
          <a:xfrm>
            <a:off x="0" y="0"/>
            <a:ext cx="4450015" cy="6858000"/>
          </a:xfrm>
          <a:prstGeom prst="rect">
            <a:avLst/>
          </a:prstGeom>
        </p:spPr>
      </p:pic>
    </p:spTree>
    <p:extLst>
      <p:ext uri="{BB962C8B-B14F-4D97-AF65-F5344CB8AC3E}">
        <p14:creationId xmlns:p14="http://schemas.microsoft.com/office/powerpoint/2010/main" val="374329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203453-F165-4081-BF74-60E818E12CA6}"/>
              </a:ext>
            </a:extLst>
          </p:cNvPr>
          <p:cNvSpPr>
            <a:spLocks noGrp="1"/>
          </p:cNvSpPr>
          <p:nvPr>
            <p:ph type="body" sz="quarter" idx="33"/>
          </p:nvPr>
        </p:nvSpPr>
        <p:spPr/>
        <p:txBody>
          <a:bodyPr/>
          <a:lstStyle/>
          <a:p>
            <a:endParaRPr lang="en-US"/>
          </a:p>
        </p:txBody>
      </p:sp>
      <p:sp>
        <p:nvSpPr>
          <p:cNvPr id="3" name="Content Placeholder 2">
            <a:extLst>
              <a:ext uri="{FF2B5EF4-FFF2-40B4-BE49-F238E27FC236}">
                <a16:creationId xmlns:a16="http://schemas.microsoft.com/office/drawing/2014/main" id="{8BCBAD35-6F92-419E-B2FD-FDE94D7B74D9}"/>
              </a:ext>
            </a:extLst>
          </p:cNvPr>
          <p:cNvSpPr>
            <a:spLocks noGrp="1"/>
          </p:cNvSpPr>
          <p:nvPr>
            <p:ph sz="quarter" idx="36"/>
          </p:nvPr>
        </p:nvSpPr>
        <p:spPr/>
        <p:txBody>
          <a:bodyPr/>
          <a:lstStyle/>
          <a:p>
            <a:endParaRPr lang="en-US"/>
          </a:p>
        </p:txBody>
      </p:sp>
      <p:sp>
        <p:nvSpPr>
          <p:cNvPr id="4" name="Title 3">
            <a:extLst>
              <a:ext uri="{FF2B5EF4-FFF2-40B4-BE49-F238E27FC236}">
                <a16:creationId xmlns:a16="http://schemas.microsoft.com/office/drawing/2014/main" id="{F6644D0E-9094-41C2-BB18-8E2FBBC886F5}"/>
              </a:ext>
            </a:extLst>
          </p:cNvPr>
          <p:cNvSpPr>
            <a:spLocks noGrp="1"/>
          </p:cNvSpPr>
          <p:nvPr>
            <p:ph type="title"/>
          </p:nvPr>
        </p:nvSpPr>
        <p:spPr/>
        <p:txBody>
          <a:bodyPr>
            <a:normAutofit fontScale="90000"/>
          </a:bodyPr>
          <a:lstStyle/>
          <a:p>
            <a:endParaRPr lang="en-US"/>
          </a:p>
        </p:txBody>
      </p:sp>
      <p:pic>
        <p:nvPicPr>
          <p:cNvPr id="5" name="Picture 4">
            <a:extLst>
              <a:ext uri="{FF2B5EF4-FFF2-40B4-BE49-F238E27FC236}">
                <a16:creationId xmlns:a16="http://schemas.microsoft.com/office/drawing/2014/main" id="{828F7D1B-A1D3-44D8-9BCD-B460912AAF2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7221" y="1"/>
            <a:ext cx="12174779" cy="6858000"/>
          </a:xfrm>
          <a:prstGeom prst="rect">
            <a:avLst/>
          </a:prstGeom>
        </p:spPr>
      </p:pic>
      <p:sp>
        <p:nvSpPr>
          <p:cNvPr id="6" name="TextBox 5">
            <a:extLst>
              <a:ext uri="{FF2B5EF4-FFF2-40B4-BE49-F238E27FC236}">
                <a16:creationId xmlns:a16="http://schemas.microsoft.com/office/drawing/2014/main" id="{7A6EE441-2ADC-47CE-850C-30EC25C8632C}"/>
              </a:ext>
            </a:extLst>
          </p:cNvPr>
          <p:cNvSpPr txBox="1"/>
          <p:nvPr/>
        </p:nvSpPr>
        <p:spPr>
          <a:xfrm>
            <a:off x="2546695" y="135556"/>
            <a:ext cx="709861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Enrollment Landscape</a:t>
            </a:r>
          </a:p>
        </p:txBody>
      </p:sp>
    </p:spTree>
    <p:extLst>
      <p:ext uri="{BB962C8B-B14F-4D97-AF65-F5344CB8AC3E}">
        <p14:creationId xmlns:p14="http://schemas.microsoft.com/office/powerpoint/2010/main" val="77018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1E2F4C-0556-429F-8FB9-2B0039C50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85941"/>
          </a:xfrm>
          <a:prstGeom prst="rect">
            <a:avLst/>
          </a:prstGeom>
        </p:spPr>
      </p:pic>
      <p:pic>
        <p:nvPicPr>
          <p:cNvPr id="6" name="Picture 5">
            <a:extLst>
              <a:ext uri="{FF2B5EF4-FFF2-40B4-BE49-F238E27FC236}">
                <a16:creationId xmlns:a16="http://schemas.microsoft.com/office/drawing/2014/main" id="{51DC80C7-85FF-45BD-B82F-CE17127A0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51" y="300708"/>
            <a:ext cx="5585178" cy="1236765"/>
          </a:xfrm>
          <a:prstGeom prst="rect">
            <a:avLst/>
          </a:prstGeom>
        </p:spPr>
      </p:pic>
      <p:pic>
        <p:nvPicPr>
          <p:cNvPr id="7" name="Picture 6">
            <a:extLst>
              <a:ext uri="{FF2B5EF4-FFF2-40B4-BE49-F238E27FC236}">
                <a16:creationId xmlns:a16="http://schemas.microsoft.com/office/drawing/2014/main" id="{2BD26D21-5FAF-4167-A613-D9443E334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51" y="2508417"/>
            <a:ext cx="3926681" cy="3903718"/>
          </a:xfrm>
          <a:prstGeom prst="rect">
            <a:avLst/>
          </a:prstGeom>
        </p:spPr>
      </p:pic>
      <p:pic>
        <p:nvPicPr>
          <p:cNvPr id="8" name="Picture 7">
            <a:extLst>
              <a:ext uri="{FF2B5EF4-FFF2-40B4-BE49-F238E27FC236}">
                <a16:creationId xmlns:a16="http://schemas.microsoft.com/office/drawing/2014/main" id="{F9026AF2-EA31-4080-B495-383A83538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297" y="4790029"/>
            <a:ext cx="7065235" cy="1595912"/>
          </a:xfrm>
          <a:prstGeom prst="rect">
            <a:avLst/>
          </a:prstGeom>
        </p:spPr>
      </p:pic>
      <p:pic>
        <p:nvPicPr>
          <p:cNvPr id="9" name="Picture 8">
            <a:extLst>
              <a:ext uri="{FF2B5EF4-FFF2-40B4-BE49-F238E27FC236}">
                <a16:creationId xmlns:a16="http://schemas.microsoft.com/office/drawing/2014/main" id="{6A82EB04-A143-4EB5-8F32-749C7B9276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1115" y="300708"/>
            <a:ext cx="4825417" cy="1563264"/>
          </a:xfrm>
          <a:prstGeom prst="rect">
            <a:avLst/>
          </a:prstGeom>
        </p:spPr>
      </p:pic>
      <p:pic>
        <p:nvPicPr>
          <p:cNvPr id="3" name="Picture 2">
            <a:extLst>
              <a:ext uri="{FF2B5EF4-FFF2-40B4-BE49-F238E27FC236}">
                <a16:creationId xmlns:a16="http://schemas.microsoft.com/office/drawing/2014/main" id="{6F32FF43-F600-4841-B1AF-61895394D1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106" y="904223"/>
            <a:ext cx="4678306" cy="2007619"/>
          </a:xfrm>
          <a:prstGeom prst="rect">
            <a:avLst/>
          </a:prstGeom>
        </p:spPr>
      </p:pic>
    </p:spTree>
    <p:extLst>
      <p:ext uri="{BB962C8B-B14F-4D97-AF65-F5344CB8AC3E}">
        <p14:creationId xmlns:p14="http://schemas.microsoft.com/office/powerpoint/2010/main" val="33507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947650" y="1027852"/>
            <a:ext cx="7962081" cy="400110"/>
          </a:xfrm>
        </p:spPr>
        <p:txBody>
          <a:bodyPr/>
          <a:lstStyle/>
          <a:p>
            <a:r>
              <a:rPr lang="en-US" dirty="0"/>
              <a:t>Public and non-public, 2019-20 to 2029-30</a:t>
            </a:r>
          </a:p>
        </p:txBody>
      </p:sp>
      <p:sp>
        <p:nvSpPr>
          <p:cNvPr id="5" name="Title 4"/>
          <p:cNvSpPr>
            <a:spLocks noGrp="1"/>
          </p:cNvSpPr>
          <p:nvPr>
            <p:ph type="title"/>
          </p:nvPr>
        </p:nvSpPr>
        <p:spPr>
          <a:xfrm>
            <a:off x="500744" y="435059"/>
            <a:ext cx="9994262" cy="492443"/>
          </a:xfrm>
        </p:spPr>
        <p:txBody>
          <a:bodyPr>
            <a:noAutofit/>
          </a:bodyPr>
          <a:lstStyle/>
          <a:p>
            <a:r>
              <a:rPr lang="en-US" sz="3200" dirty="0"/>
              <a:t>Projected change in high school graduates</a:t>
            </a:r>
          </a:p>
        </p:txBody>
      </p:sp>
      <p:pic>
        <p:nvPicPr>
          <p:cNvPr id="6" name="Picture 5"/>
          <p:cNvPicPr>
            <a:picLocks noChangeAspect="1"/>
          </p:cNvPicPr>
          <p:nvPr/>
        </p:nvPicPr>
        <p:blipFill>
          <a:blip r:embed="rId2"/>
          <a:stretch>
            <a:fillRect/>
          </a:stretch>
        </p:blipFill>
        <p:spPr>
          <a:xfrm>
            <a:off x="2181965" y="1713818"/>
            <a:ext cx="8175694" cy="4304802"/>
          </a:xfrm>
          <a:prstGeom prst="rect">
            <a:avLst/>
          </a:prstGeom>
        </p:spPr>
      </p:pic>
      <p:pic>
        <p:nvPicPr>
          <p:cNvPr id="7" name="Picture 6"/>
          <p:cNvPicPr>
            <a:picLocks noChangeAspect="1"/>
          </p:cNvPicPr>
          <p:nvPr/>
        </p:nvPicPr>
        <p:blipFill>
          <a:blip r:embed="rId3"/>
          <a:stretch>
            <a:fillRect/>
          </a:stretch>
        </p:blipFill>
        <p:spPr>
          <a:xfrm>
            <a:off x="9037681" y="5258294"/>
            <a:ext cx="1457325" cy="495300"/>
          </a:xfrm>
          <a:prstGeom prst="rect">
            <a:avLst/>
          </a:prstGeom>
        </p:spPr>
      </p:pic>
      <p:sp>
        <p:nvSpPr>
          <p:cNvPr id="8" name="TextBox 7"/>
          <p:cNvSpPr txBox="1"/>
          <p:nvPr/>
        </p:nvSpPr>
        <p:spPr>
          <a:xfrm>
            <a:off x="1439244" y="6304476"/>
            <a:ext cx="5283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 Copyright 2016. </a:t>
            </a:r>
            <a:r>
              <a:rPr kumimoji="0" lang="en-US" sz="1000" b="0" i="1" u="none" strike="noStrike" kern="1200" cap="none" spc="0" normalizeH="0" baseline="0" noProof="0" dirty="0">
                <a:ln>
                  <a:noFill/>
                </a:ln>
                <a:solidFill>
                  <a:srgbClr val="000000"/>
                </a:solidFill>
                <a:effectLst/>
                <a:uLnTx/>
                <a:uFillTx/>
                <a:latin typeface="Calibri"/>
                <a:ea typeface="+mn-ea"/>
                <a:cs typeface="+mn-cs"/>
              </a:rPr>
              <a:t>Knocking at the College Door</a:t>
            </a:r>
            <a:r>
              <a:rPr kumimoji="0" lang="en-US" sz="1000" b="0" i="0" u="none" strike="noStrike" kern="1200" cap="none" spc="0" normalizeH="0" baseline="0" noProof="0" dirty="0">
                <a:ln>
                  <a:noFill/>
                </a:ln>
                <a:solidFill>
                  <a:srgbClr val="000000"/>
                </a:solidFill>
                <a:effectLst/>
                <a:uLnTx/>
                <a:uFillTx/>
                <a:latin typeface="Calibri"/>
                <a:ea typeface="+mn-ea"/>
                <a:cs typeface="+mn-cs"/>
              </a:rPr>
              <a:t>.</a:t>
            </a:r>
            <a:br>
              <a:rPr kumimoji="0" lang="en-US" sz="1000" b="0" i="0" u="none" strike="noStrike" kern="1200" cap="none" spc="0" normalizeH="0" baseline="0" noProof="0" dirty="0">
                <a:ln>
                  <a:noFill/>
                </a:ln>
                <a:solidFill>
                  <a:srgbClr val="000000"/>
                </a:solidFill>
                <a:effectLst/>
                <a:uLnTx/>
                <a:uFillTx/>
                <a:latin typeface="Calibri"/>
                <a:ea typeface="+mn-ea"/>
                <a:cs typeface="+mn-cs"/>
              </a:rPr>
            </a:br>
            <a:r>
              <a:rPr kumimoji="0" lang="en-US" sz="1000" b="0" i="0" u="none" strike="noStrike" kern="1200" cap="none" spc="0" normalizeH="0" baseline="0" noProof="0" dirty="0">
                <a:ln>
                  <a:noFill/>
                </a:ln>
                <a:solidFill>
                  <a:srgbClr val="000000"/>
                </a:solidFill>
                <a:effectLst/>
                <a:uLnTx/>
                <a:uFillTx/>
                <a:latin typeface="Calibri"/>
                <a:ea typeface="+mn-ea"/>
                <a:cs typeface="+mn-cs"/>
              </a:rPr>
              <a:t>Western Interstate Commission for Higher Education</a:t>
            </a:r>
          </a:p>
        </p:txBody>
      </p:sp>
    </p:spTree>
    <p:extLst>
      <p:ext uri="{BB962C8B-B14F-4D97-AF65-F5344CB8AC3E}">
        <p14:creationId xmlns:p14="http://schemas.microsoft.com/office/powerpoint/2010/main" val="499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3"/>
          </p:nvPr>
        </p:nvSpPr>
        <p:spPr>
          <a:xfrm>
            <a:off x="490802" y="936487"/>
            <a:ext cx="11211984" cy="400110"/>
          </a:xfrm>
        </p:spPr>
        <p:txBody>
          <a:bodyPr/>
          <a:lstStyle/>
          <a:p>
            <a:r>
              <a:rPr lang="en-US" dirty="0"/>
              <a:t>Montana 2013-32</a:t>
            </a:r>
          </a:p>
        </p:txBody>
      </p:sp>
      <p:sp>
        <p:nvSpPr>
          <p:cNvPr id="8" name="Title 7"/>
          <p:cNvSpPr>
            <a:spLocks noGrp="1"/>
          </p:cNvSpPr>
          <p:nvPr>
            <p:ph type="title"/>
          </p:nvPr>
        </p:nvSpPr>
        <p:spPr>
          <a:xfrm>
            <a:off x="330264" y="411717"/>
            <a:ext cx="8405812" cy="461665"/>
          </a:xfrm>
        </p:spPr>
        <p:txBody>
          <a:bodyPr>
            <a:normAutofit fontScale="90000"/>
          </a:bodyPr>
          <a:lstStyle/>
          <a:p>
            <a:r>
              <a:rPr lang="en-US" sz="3000" dirty="0"/>
              <a:t>Projected number of high school graduates</a:t>
            </a:r>
          </a:p>
        </p:txBody>
      </p:sp>
      <p:sp>
        <p:nvSpPr>
          <p:cNvPr id="5" name="Slide Number Placeholder 4"/>
          <p:cNvSpPr>
            <a:spLocks noGrp="1"/>
          </p:cNvSpPr>
          <p:nvPr>
            <p:ph type="sldNum" sz="quarter" idx="4294967295"/>
          </p:nvPr>
        </p:nvSpPr>
        <p:spPr>
          <a:xfrm>
            <a:off x="11753850" y="6451600"/>
            <a:ext cx="438150" cy="4413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19F754-D1AA-4A4B-9CCF-5E35C76BBAED}"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7" name="TextBox 6"/>
          <p:cNvSpPr txBox="1"/>
          <p:nvPr/>
        </p:nvSpPr>
        <p:spPr>
          <a:xfrm>
            <a:off x="490802" y="5684269"/>
            <a:ext cx="31968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 Copyright 2016. </a:t>
            </a:r>
            <a:r>
              <a:rPr kumimoji="0" lang="en-US" sz="1000" b="0" i="1" u="none" strike="noStrike" kern="1200" cap="none" spc="0" normalizeH="0" baseline="0" noProof="0" dirty="0">
                <a:ln>
                  <a:noFill/>
                </a:ln>
                <a:solidFill>
                  <a:srgbClr val="000000"/>
                </a:solidFill>
                <a:effectLst/>
                <a:uLnTx/>
                <a:uFillTx/>
                <a:latin typeface="Calibri"/>
                <a:ea typeface="+mn-ea"/>
                <a:cs typeface="+mn-cs"/>
              </a:rPr>
              <a:t>Knocking at the College Door</a:t>
            </a:r>
            <a:r>
              <a:rPr kumimoji="0" lang="en-US" sz="1000" b="0" i="0" u="none" strike="noStrike" kern="1200" cap="none" spc="0" normalizeH="0" baseline="0" noProof="0" dirty="0">
                <a:ln>
                  <a:noFill/>
                </a:ln>
                <a:solidFill>
                  <a:srgbClr val="000000"/>
                </a:solidFill>
                <a:effectLst/>
                <a:uLnTx/>
                <a:uFillTx/>
                <a:latin typeface="Calibri"/>
                <a:ea typeface="+mn-ea"/>
                <a:cs typeface="+mn-cs"/>
              </a:rPr>
              <a:t>.</a:t>
            </a:r>
            <a:br>
              <a:rPr kumimoji="0" lang="en-US" sz="1000" b="0" i="0" u="none" strike="noStrike" kern="1200" cap="none" spc="0" normalizeH="0" baseline="0" noProof="0" dirty="0">
                <a:ln>
                  <a:noFill/>
                </a:ln>
                <a:solidFill>
                  <a:srgbClr val="000000"/>
                </a:solidFill>
                <a:effectLst/>
                <a:uLnTx/>
                <a:uFillTx/>
                <a:latin typeface="Calibri"/>
                <a:ea typeface="+mn-ea"/>
                <a:cs typeface="+mn-cs"/>
              </a:rPr>
            </a:br>
            <a:r>
              <a:rPr kumimoji="0" lang="en-US" sz="1000" b="0" i="0" u="none" strike="noStrike" kern="1200" cap="none" spc="0" normalizeH="0" baseline="0" noProof="0" dirty="0">
                <a:ln>
                  <a:noFill/>
                </a:ln>
                <a:solidFill>
                  <a:srgbClr val="000000"/>
                </a:solidFill>
                <a:effectLst/>
                <a:uLnTx/>
                <a:uFillTx/>
                <a:latin typeface="Calibri"/>
                <a:ea typeface="+mn-ea"/>
                <a:cs typeface="+mn-cs"/>
              </a:rPr>
              <a:t>Western Interstate Commission for Higher Education</a:t>
            </a:r>
          </a:p>
        </p:txBody>
      </p:sp>
      <p:graphicFrame>
        <p:nvGraphicFramePr>
          <p:cNvPr id="10" name="Chart 9"/>
          <p:cNvGraphicFramePr/>
          <p:nvPr/>
        </p:nvGraphicFramePr>
        <p:xfrm>
          <a:off x="490802" y="1399703"/>
          <a:ext cx="11067214" cy="44767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97533502"/>
              </p:ext>
            </p:extLst>
          </p:nvPr>
        </p:nvGraphicFramePr>
        <p:xfrm>
          <a:off x="1462274" y="3519380"/>
          <a:ext cx="5174180" cy="1360453"/>
        </p:xfrm>
        <a:graphic>
          <a:graphicData uri="http://schemas.openxmlformats.org/drawingml/2006/table">
            <a:tbl>
              <a:tblPr firstRow="1" bandRow="1">
                <a:tableStyleId>{1FECB4D8-DB02-4DC6-A0A2-4F2EBAE1DC90}</a:tableStyleId>
              </a:tblPr>
              <a:tblGrid>
                <a:gridCol w="994148">
                  <a:extLst>
                    <a:ext uri="{9D8B030D-6E8A-4147-A177-3AD203B41FA5}">
                      <a16:colId xmlns:a16="http://schemas.microsoft.com/office/drawing/2014/main" val="20000"/>
                    </a:ext>
                  </a:extLst>
                </a:gridCol>
                <a:gridCol w="696672">
                  <a:extLst>
                    <a:ext uri="{9D8B030D-6E8A-4147-A177-3AD203B41FA5}">
                      <a16:colId xmlns:a16="http://schemas.microsoft.com/office/drawing/2014/main" val="20001"/>
                    </a:ext>
                  </a:extLst>
                </a:gridCol>
                <a:gridCol w="696672">
                  <a:extLst>
                    <a:ext uri="{9D8B030D-6E8A-4147-A177-3AD203B41FA5}">
                      <a16:colId xmlns:a16="http://schemas.microsoft.com/office/drawing/2014/main" val="20002"/>
                    </a:ext>
                  </a:extLst>
                </a:gridCol>
                <a:gridCol w="696672">
                  <a:extLst>
                    <a:ext uri="{9D8B030D-6E8A-4147-A177-3AD203B41FA5}">
                      <a16:colId xmlns:a16="http://schemas.microsoft.com/office/drawing/2014/main" val="20003"/>
                    </a:ext>
                  </a:extLst>
                </a:gridCol>
                <a:gridCol w="696672">
                  <a:extLst>
                    <a:ext uri="{9D8B030D-6E8A-4147-A177-3AD203B41FA5}">
                      <a16:colId xmlns:a16="http://schemas.microsoft.com/office/drawing/2014/main" val="20004"/>
                    </a:ext>
                  </a:extLst>
                </a:gridCol>
                <a:gridCol w="696672">
                  <a:extLst>
                    <a:ext uri="{9D8B030D-6E8A-4147-A177-3AD203B41FA5}">
                      <a16:colId xmlns:a16="http://schemas.microsoft.com/office/drawing/2014/main" val="20005"/>
                    </a:ext>
                  </a:extLst>
                </a:gridCol>
                <a:gridCol w="696672">
                  <a:extLst>
                    <a:ext uri="{9D8B030D-6E8A-4147-A177-3AD203B41FA5}">
                      <a16:colId xmlns:a16="http://schemas.microsoft.com/office/drawing/2014/main" val="20006"/>
                    </a:ext>
                  </a:extLst>
                </a:gridCol>
              </a:tblGrid>
              <a:tr h="474628">
                <a:tc>
                  <a:txBody>
                    <a:bodyPr/>
                    <a:lstStyle/>
                    <a:p>
                      <a:pPr algn="ctr" fontAlgn="b"/>
                      <a:r>
                        <a:rPr lang="en-US" sz="1100" u="none" strike="noStrike" dirty="0">
                          <a:effectLst/>
                          <a:latin typeface="+mn-lt"/>
                        </a:rPr>
                        <a:t>School Year</a:t>
                      </a:r>
                      <a:endParaRPr lang="en-US" sz="1100" b="1" i="0" u="none" strike="noStrike" dirty="0">
                        <a:solidFill>
                          <a:schemeClr val="bg1"/>
                        </a:solidFill>
                        <a:effectLst/>
                        <a:latin typeface="+mn-lt"/>
                      </a:endParaRPr>
                    </a:p>
                  </a:txBody>
                  <a:tcPr marL="9525" marR="9525" marT="9525" marB="0" anchor="b"/>
                </a:tc>
                <a:tc>
                  <a:txBody>
                    <a:bodyPr/>
                    <a:lstStyle/>
                    <a:p>
                      <a:pPr algn="ctr" fontAlgn="b"/>
                      <a:r>
                        <a:rPr lang="en-US" sz="1100" u="none" strike="noStrike" dirty="0">
                          <a:effectLst/>
                          <a:latin typeface="+mn-lt"/>
                        </a:rPr>
                        <a:t>Public Schools</a:t>
                      </a:r>
                      <a:endParaRPr lang="en-US" sz="1100" b="1" i="0" u="none" strike="noStrike" dirty="0">
                        <a:solidFill>
                          <a:schemeClr val="bg1"/>
                        </a:solidFill>
                        <a:effectLst/>
                        <a:latin typeface="+mn-lt"/>
                      </a:endParaRPr>
                    </a:p>
                  </a:txBody>
                  <a:tcPr marL="9525" marR="9525" marT="9525" marB="0" anchor="b"/>
                </a:tc>
                <a:tc>
                  <a:txBody>
                    <a:bodyPr/>
                    <a:lstStyle/>
                    <a:p>
                      <a:pPr algn="ctr" fontAlgn="b"/>
                      <a:r>
                        <a:rPr lang="en-US" sz="1100" u="none" strike="noStrike" dirty="0">
                          <a:effectLst/>
                          <a:latin typeface="+mn-lt"/>
                        </a:rPr>
                        <a:t>Hispanic</a:t>
                      </a:r>
                      <a:endParaRPr lang="en-US" sz="1100" b="1" i="0" u="none" strike="noStrike" dirty="0">
                        <a:solidFill>
                          <a:schemeClr val="bg1"/>
                        </a:solidFill>
                        <a:effectLst/>
                        <a:latin typeface="+mn-lt"/>
                      </a:endParaRPr>
                    </a:p>
                  </a:txBody>
                  <a:tcPr marL="9525" marR="9525" marT="9525" marB="0" anchor="b"/>
                </a:tc>
                <a:tc>
                  <a:txBody>
                    <a:bodyPr/>
                    <a:lstStyle/>
                    <a:p>
                      <a:pPr algn="ctr" fontAlgn="b"/>
                      <a:r>
                        <a:rPr lang="en-US" sz="1100" u="none" strike="noStrike" dirty="0">
                          <a:effectLst/>
                          <a:latin typeface="+mn-lt"/>
                        </a:rPr>
                        <a:t>White</a:t>
                      </a:r>
                      <a:endParaRPr lang="en-US" sz="1100" b="1" i="0" u="none" strike="noStrike" dirty="0">
                        <a:solidFill>
                          <a:schemeClr val="bg1"/>
                        </a:solidFill>
                        <a:effectLst/>
                        <a:latin typeface="+mn-lt"/>
                      </a:endParaRPr>
                    </a:p>
                  </a:txBody>
                  <a:tcPr marL="9525" marR="9525" marT="9525" marB="0" anchor="b"/>
                </a:tc>
                <a:tc>
                  <a:txBody>
                    <a:bodyPr/>
                    <a:lstStyle/>
                    <a:p>
                      <a:pPr algn="ctr" fontAlgn="b"/>
                      <a:r>
                        <a:rPr lang="en-US" sz="1100" u="none" strike="noStrike" dirty="0">
                          <a:effectLst/>
                          <a:latin typeface="+mn-lt"/>
                        </a:rPr>
                        <a:t>Black</a:t>
                      </a:r>
                      <a:endParaRPr lang="en-US" sz="1100" b="1" i="0" u="none" strike="noStrike" dirty="0">
                        <a:solidFill>
                          <a:schemeClr val="bg1"/>
                        </a:solidFill>
                        <a:effectLst/>
                        <a:latin typeface="+mn-lt"/>
                      </a:endParaRPr>
                    </a:p>
                  </a:txBody>
                  <a:tcPr marL="9525" marR="9525" marT="9525" marB="0" anchor="b"/>
                </a:tc>
                <a:tc>
                  <a:txBody>
                    <a:bodyPr/>
                    <a:lstStyle/>
                    <a:p>
                      <a:pPr algn="ctr" fontAlgn="b"/>
                      <a:r>
                        <a:rPr lang="en-US" sz="1100" u="none" strike="noStrike" dirty="0">
                          <a:effectLst/>
                          <a:latin typeface="+mn-lt"/>
                        </a:rPr>
                        <a:t>Amer Ind/AK Nat</a:t>
                      </a:r>
                      <a:endParaRPr lang="en-US" sz="1100" b="1" i="0" u="none" strike="noStrike" dirty="0">
                        <a:solidFill>
                          <a:schemeClr val="bg1"/>
                        </a:solidFill>
                        <a:effectLst/>
                        <a:latin typeface="+mn-lt"/>
                      </a:endParaRPr>
                    </a:p>
                  </a:txBody>
                  <a:tcPr marL="9525" marR="9525" marT="9525" marB="0" anchor="b"/>
                </a:tc>
                <a:tc>
                  <a:txBody>
                    <a:bodyPr/>
                    <a:lstStyle/>
                    <a:p>
                      <a:pPr algn="ctr" fontAlgn="b"/>
                      <a:r>
                        <a:rPr lang="en-US" sz="1100" u="none" strike="noStrike" dirty="0">
                          <a:effectLst/>
                          <a:latin typeface="+mn-lt"/>
                        </a:rPr>
                        <a:t>Asian Pac-Isl</a:t>
                      </a:r>
                      <a:endParaRPr lang="en-US" sz="1100" b="1" i="0" u="none" strike="noStrike" dirty="0">
                        <a:solidFill>
                          <a:schemeClr val="bg1"/>
                        </a:solidFill>
                        <a:effectLst/>
                        <a:latin typeface="+mn-lt"/>
                      </a:endParaRPr>
                    </a:p>
                  </a:txBody>
                  <a:tcPr marL="9525" marR="9525" marT="9525" marB="0" anchor="b"/>
                </a:tc>
                <a:extLst>
                  <a:ext uri="{0D108BD9-81ED-4DB2-BD59-A6C34878D82A}">
                    <a16:rowId xmlns:a16="http://schemas.microsoft.com/office/drawing/2014/main" val="10000"/>
                  </a:ext>
                </a:extLst>
              </a:tr>
              <a:tr h="0">
                <a:tc>
                  <a:txBody>
                    <a:bodyPr/>
                    <a:lstStyle/>
                    <a:p>
                      <a:pPr algn="l" fontAlgn="b"/>
                      <a:r>
                        <a:rPr lang="en-US" sz="1100" b="0" i="0" u="none" strike="noStrike" dirty="0">
                          <a:solidFill>
                            <a:srgbClr val="000000"/>
                          </a:solidFill>
                          <a:effectLst/>
                          <a:latin typeface="+mn-lt"/>
                        </a:rPr>
                        <a:t>2019-20</a:t>
                      </a:r>
                    </a:p>
                  </a:txBody>
                  <a:tcPr marL="9525" marR="9525" marT="9525" marB="0" anchor="b"/>
                </a:tc>
                <a:tc>
                  <a:txBody>
                    <a:bodyPr/>
                    <a:lstStyle/>
                    <a:p>
                      <a:pPr algn="r" fontAlgn="b"/>
                      <a:r>
                        <a:rPr lang="en-US" sz="1100" b="0" i="0" u="none" strike="noStrike" dirty="0">
                          <a:solidFill>
                            <a:srgbClr val="000000"/>
                          </a:solidFill>
                          <a:effectLst/>
                          <a:latin typeface="+mn-lt"/>
                        </a:rPr>
                        <a:t>9,494</a:t>
                      </a:r>
                    </a:p>
                  </a:txBody>
                  <a:tcPr marL="9525" marR="9525" marT="9525" marB="0" anchor="b"/>
                </a:tc>
                <a:tc>
                  <a:txBody>
                    <a:bodyPr/>
                    <a:lstStyle/>
                    <a:p>
                      <a:pPr algn="r" fontAlgn="b"/>
                      <a:r>
                        <a:rPr lang="en-US" sz="1100" b="0" i="0" u="none" strike="noStrike" dirty="0">
                          <a:solidFill>
                            <a:srgbClr val="000000"/>
                          </a:solidFill>
                          <a:effectLst/>
                          <a:latin typeface="+mn-lt"/>
                        </a:rPr>
                        <a:t>466</a:t>
                      </a:r>
                    </a:p>
                  </a:txBody>
                  <a:tcPr marL="9525" marR="9525" marT="9525" marB="0" anchor="b"/>
                </a:tc>
                <a:tc>
                  <a:txBody>
                    <a:bodyPr/>
                    <a:lstStyle/>
                    <a:p>
                      <a:pPr algn="r" fontAlgn="b"/>
                      <a:r>
                        <a:rPr lang="en-US" sz="1100" b="0" i="0" u="none" strike="noStrike" dirty="0">
                          <a:solidFill>
                            <a:srgbClr val="000000"/>
                          </a:solidFill>
                          <a:effectLst/>
                          <a:latin typeface="+mn-lt"/>
                        </a:rPr>
                        <a:t>8,010</a:t>
                      </a:r>
                    </a:p>
                  </a:txBody>
                  <a:tcPr marL="9525" marR="9525" marT="9525" marB="0" anchor="b"/>
                </a:tc>
                <a:tc>
                  <a:txBody>
                    <a:bodyPr/>
                    <a:lstStyle/>
                    <a:p>
                      <a:pPr algn="r" fontAlgn="b"/>
                      <a:r>
                        <a:rPr lang="en-US" sz="1100" b="0" i="0" u="none" strike="noStrike" dirty="0">
                          <a:solidFill>
                            <a:srgbClr val="000000"/>
                          </a:solidFill>
                          <a:effectLst/>
                          <a:latin typeface="+mn-lt"/>
                        </a:rPr>
                        <a:t>83</a:t>
                      </a:r>
                    </a:p>
                  </a:txBody>
                  <a:tcPr marL="9525" marR="9525" marT="9525" marB="0" anchor="b"/>
                </a:tc>
                <a:tc>
                  <a:txBody>
                    <a:bodyPr/>
                    <a:lstStyle/>
                    <a:p>
                      <a:pPr algn="r" fontAlgn="b"/>
                      <a:r>
                        <a:rPr lang="en-US" sz="1100" b="0" i="0" u="none" strike="noStrike" dirty="0">
                          <a:solidFill>
                            <a:srgbClr val="000000"/>
                          </a:solidFill>
                          <a:effectLst/>
                          <a:latin typeface="+mn-lt"/>
                        </a:rPr>
                        <a:t>814</a:t>
                      </a:r>
                    </a:p>
                  </a:txBody>
                  <a:tcPr marL="9525" marR="9525" marT="9525" marB="0" anchor="b"/>
                </a:tc>
                <a:tc>
                  <a:txBody>
                    <a:bodyPr/>
                    <a:lstStyle/>
                    <a:p>
                      <a:pPr algn="r" fontAlgn="b"/>
                      <a:r>
                        <a:rPr lang="en-US" sz="1100" b="0" i="0" u="none" strike="noStrike" dirty="0">
                          <a:solidFill>
                            <a:srgbClr val="000000"/>
                          </a:solidFill>
                          <a:effectLst/>
                          <a:latin typeface="+mn-lt"/>
                        </a:rPr>
                        <a:t>111</a:t>
                      </a:r>
                    </a:p>
                  </a:txBody>
                  <a:tcPr marL="9525" marR="9525" marT="9525" marB="0" anchor="b"/>
                </a:tc>
                <a:extLst>
                  <a:ext uri="{0D108BD9-81ED-4DB2-BD59-A6C34878D82A}">
                    <a16:rowId xmlns:a16="http://schemas.microsoft.com/office/drawing/2014/main" val="10001"/>
                  </a:ext>
                </a:extLst>
              </a:tr>
              <a:tr h="0">
                <a:tc>
                  <a:txBody>
                    <a:bodyPr/>
                    <a:lstStyle/>
                    <a:p>
                      <a:pPr algn="l" fontAlgn="b"/>
                      <a:r>
                        <a:rPr lang="en-US" sz="1100" b="0" i="0" u="none" strike="noStrike" dirty="0">
                          <a:solidFill>
                            <a:srgbClr val="000000"/>
                          </a:solidFill>
                          <a:effectLst/>
                          <a:latin typeface="+mn-lt"/>
                        </a:rPr>
                        <a:t>2024-25</a:t>
                      </a:r>
                    </a:p>
                  </a:txBody>
                  <a:tcPr marL="9525" marR="9525" marT="9525" marB="0" anchor="b"/>
                </a:tc>
                <a:tc>
                  <a:txBody>
                    <a:bodyPr/>
                    <a:lstStyle/>
                    <a:p>
                      <a:pPr algn="r" fontAlgn="b"/>
                      <a:r>
                        <a:rPr lang="en-US" sz="1100" b="0" i="0" u="none" strike="noStrike" dirty="0">
                          <a:solidFill>
                            <a:srgbClr val="000000"/>
                          </a:solidFill>
                          <a:effectLst/>
                          <a:latin typeface="+mn-lt"/>
                        </a:rPr>
                        <a:t>10,174</a:t>
                      </a:r>
                    </a:p>
                  </a:txBody>
                  <a:tcPr marL="9525" marR="9525" marT="9525" marB="0" anchor="b"/>
                </a:tc>
                <a:tc>
                  <a:txBody>
                    <a:bodyPr/>
                    <a:lstStyle/>
                    <a:p>
                      <a:pPr algn="r" fontAlgn="b"/>
                      <a:r>
                        <a:rPr lang="en-US" sz="1100" b="0" i="0" u="none" strike="noStrike" dirty="0">
                          <a:solidFill>
                            <a:srgbClr val="000000"/>
                          </a:solidFill>
                          <a:effectLst/>
                          <a:latin typeface="+mn-lt"/>
                        </a:rPr>
                        <a:t>794</a:t>
                      </a:r>
                    </a:p>
                  </a:txBody>
                  <a:tcPr marL="9525" marR="9525" marT="9525" marB="0" anchor="b"/>
                </a:tc>
                <a:tc>
                  <a:txBody>
                    <a:bodyPr/>
                    <a:lstStyle/>
                    <a:p>
                      <a:pPr algn="r" fontAlgn="b"/>
                      <a:r>
                        <a:rPr lang="en-US" sz="1100" b="0" i="0" u="none" strike="noStrike" dirty="0">
                          <a:solidFill>
                            <a:srgbClr val="000000"/>
                          </a:solidFill>
                          <a:effectLst/>
                          <a:latin typeface="+mn-lt"/>
                        </a:rPr>
                        <a:t>8,592</a:t>
                      </a:r>
                    </a:p>
                  </a:txBody>
                  <a:tcPr marL="9525" marR="9525" marT="9525" marB="0" anchor="b"/>
                </a:tc>
                <a:tc>
                  <a:txBody>
                    <a:bodyPr/>
                    <a:lstStyle/>
                    <a:p>
                      <a:pPr algn="r" fontAlgn="b"/>
                      <a:r>
                        <a:rPr lang="en-US" sz="1100" b="0" i="0" u="none" strike="noStrike" dirty="0">
                          <a:solidFill>
                            <a:srgbClr val="000000"/>
                          </a:solidFill>
                          <a:effectLst/>
                          <a:latin typeface="+mn-lt"/>
                        </a:rPr>
                        <a:t>56</a:t>
                      </a:r>
                    </a:p>
                  </a:txBody>
                  <a:tcPr marL="9525" marR="9525" marT="9525" marB="0" anchor="b"/>
                </a:tc>
                <a:tc>
                  <a:txBody>
                    <a:bodyPr/>
                    <a:lstStyle/>
                    <a:p>
                      <a:pPr algn="r" fontAlgn="b"/>
                      <a:r>
                        <a:rPr lang="en-US" sz="1100" b="0" i="0" u="none" strike="noStrike" dirty="0">
                          <a:solidFill>
                            <a:srgbClr val="000000"/>
                          </a:solidFill>
                          <a:effectLst/>
                          <a:latin typeface="+mn-lt"/>
                        </a:rPr>
                        <a:t>811</a:t>
                      </a:r>
                    </a:p>
                  </a:txBody>
                  <a:tcPr marL="9525" marR="9525" marT="9525" marB="0" anchor="b"/>
                </a:tc>
                <a:tc>
                  <a:txBody>
                    <a:bodyPr/>
                    <a:lstStyle/>
                    <a:p>
                      <a:pPr algn="r" fontAlgn="b"/>
                      <a:r>
                        <a:rPr lang="en-US" sz="1100" b="0" i="0" u="none" strike="noStrike" dirty="0">
                          <a:solidFill>
                            <a:srgbClr val="000000"/>
                          </a:solidFill>
                          <a:effectLst/>
                          <a:latin typeface="+mn-lt"/>
                        </a:rPr>
                        <a:t>76</a:t>
                      </a:r>
                    </a:p>
                  </a:txBody>
                  <a:tcPr marL="9525" marR="9525" marT="9525" marB="0" anchor="b"/>
                </a:tc>
                <a:extLst>
                  <a:ext uri="{0D108BD9-81ED-4DB2-BD59-A6C34878D82A}">
                    <a16:rowId xmlns:a16="http://schemas.microsoft.com/office/drawing/2014/main" val="10002"/>
                  </a:ext>
                </a:extLst>
              </a:tr>
              <a:tr h="0">
                <a:tc>
                  <a:txBody>
                    <a:bodyPr/>
                    <a:lstStyle/>
                    <a:p>
                      <a:pPr algn="l" fontAlgn="b"/>
                      <a:r>
                        <a:rPr lang="en-US" sz="1100" b="0" i="0" u="none" strike="noStrike" dirty="0">
                          <a:solidFill>
                            <a:srgbClr val="000000"/>
                          </a:solidFill>
                          <a:effectLst/>
                          <a:latin typeface="+mn-lt"/>
                        </a:rPr>
                        <a:t>2029-30</a:t>
                      </a:r>
                    </a:p>
                  </a:txBody>
                  <a:tcPr marL="9525" marR="9525" marT="9525" marB="0" anchor="b"/>
                </a:tc>
                <a:tc>
                  <a:txBody>
                    <a:bodyPr/>
                    <a:lstStyle/>
                    <a:p>
                      <a:pPr algn="r" fontAlgn="b"/>
                      <a:r>
                        <a:rPr lang="en-US" sz="1100" b="0" i="0" u="none" strike="noStrike" dirty="0">
                          <a:solidFill>
                            <a:srgbClr val="000000"/>
                          </a:solidFill>
                          <a:effectLst/>
                          <a:latin typeface="+mn-lt"/>
                        </a:rPr>
                        <a:t>9,907</a:t>
                      </a:r>
                    </a:p>
                  </a:txBody>
                  <a:tcPr marL="9525" marR="9525" marT="9525" marB="0" anchor="b"/>
                </a:tc>
                <a:tc>
                  <a:txBody>
                    <a:bodyPr/>
                    <a:lstStyle/>
                    <a:p>
                      <a:pPr algn="r" fontAlgn="b"/>
                      <a:r>
                        <a:rPr lang="en-US" sz="1100" b="0" i="0" u="none" strike="noStrike" dirty="0">
                          <a:solidFill>
                            <a:srgbClr val="000000"/>
                          </a:solidFill>
                          <a:effectLst/>
                          <a:latin typeface="+mn-lt"/>
                        </a:rPr>
                        <a:t>876</a:t>
                      </a:r>
                    </a:p>
                  </a:txBody>
                  <a:tcPr marL="9525" marR="9525" marT="9525" marB="0" anchor="b"/>
                </a:tc>
                <a:tc>
                  <a:txBody>
                    <a:bodyPr/>
                    <a:lstStyle/>
                    <a:p>
                      <a:pPr algn="r" fontAlgn="b"/>
                      <a:r>
                        <a:rPr lang="en-US" sz="1100" b="0" i="0" u="none" strike="noStrike" dirty="0">
                          <a:solidFill>
                            <a:srgbClr val="000000"/>
                          </a:solidFill>
                          <a:effectLst/>
                          <a:latin typeface="+mn-lt"/>
                        </a:rPr>
                        <a:t>8,362</a:t>
                      </a:r>
                    </a:p>
                  </a:txBody>
                  <a:tcPr marL="9525" marR="9525" marT="9525" marB="0" anchor="b"/>
                </a:tc>
                <a:tc>
                  <a:txBody>
                    <a:bodyPr/>
                    <a:lstStyle/>
                    <a:p>
                      <a:pPr algn="r" fontAlgn="b"/>
                      <a:r>
                        <a:rPr lang="en-US" sz="1100" b="0" i="0" u="none" strike="noStrike" dirty="0">
                          <a:solidFill>
                            <a:srgbClr val="000000"/>
                          </a:solidFill>
                          <a:effectLst/>
                          <a:latin typeface="+mn-lt"/>
                        </a:rPr>
                        <a:t>86</a:t>
                      </a:r>
                    </a:p>
                  </a:txBody>
                  <a:tcPr marL="9525" marR="9525" marT="9525" marB="0" anchor="b"/>
                </a:tc>
                <a:tc>
                  <a:txBody>
                    <a:bodyPr/>
                    <a:lstStyle/>
                    <a:p>
                      <a:pPr algn="r" fontAlgn="b"/>
                      <a:r>
                        <a:rPr lang="en-US" sz="1100" b="0" i="0" u="none" strike="noStrike" dirty="0">
                          <a:solidFill>
                            <a:srgbClr val="000000"/>
                          </a:solidFill>
                          <a:effectLst/>
                          <a:latin typeface="+mn-lt"/>
                        </a:rPr>
                        <a:t>730</a:t>
                      </a:r>
                    </a:p>
                  </a:txBody>
                  <a:tcPr marL="9525" marR="9525" marT="9525" marB="0" anchor="b"/>
                </a:tc>
                <a:tc>
                  <a:txBody>
                    <a:bodyPr/>
                    <a:lstStyle/>
                    <a:p>
                      <a:pPr algn="r" fontAlgn="b"/>
                      <a:r>
                        <a:rPr lang="en-US" sz="1100" b="0" i="0" u="none" strike="noStrike" dirty="0">
                          <a:solidFill>
                            <a:srgbClr val="000000"/>
                          </a:solidFill>
                          <a:effectLst/>
                          <a:latin typeface="+mn-lt"/>
                        </a:rPr>
                        <a:t>108</a:t>
                      </a:r>
                    </a:p>
                  </a:txBody>
                  <a:tcPr marL="9525" marR="9525" marT="9525" marB="0" anchor="b"/>
                </a:tc>
                <a:extLst>
                  <a:ext uri="{0D108BD9-81ED-4DB2-BD59-A6C34878D82A}">
                    <a16:rowId xmlns:a16="http://schemas.microsoft.com/office/drawing/2014/main" val="10003"/>
                  </a:ext>
                </a:extLst>
              </a:tr>
              <a:tr h="0">
                <a:tc>
                  <a:txBody>
                    <a:bodyPr/>
                    <a:lstStyle/>
                    <a:p>
                      <a:pPr algn="l" fontAlgn="b"/>
                      <a:r>
                        <a:rPr lang="en-US" sz="1100" b="0" i="0" u="none" strike="noStrike" dirty="0">
                          <a:solidFill>
                            <a:srgbClr val="000000"/>
                          </a:solidFill>
                          <a:effectLst/>
                          <a:latin typeface="+mn-lt"/>
                        </a:rPr>
                        <a:t>5 yr Change</a:t>
                      </a:r>
                    </a:p>
                  </a:txBody>
                  <a:tcPr marL="9525" marR="9525" marT="9525" marB="0" anchor="b"/>
                </a:tc>
                <a:tc>
                  <a:txBody>
                    <a:bodyPr/>
                    <a:lstStyle/>
                    <a:p>
                      <a:pPr algn="r" fontAlgn="b"/>
                      <a:r>
                        <a:rPr lang="en-US" sz="1100" b="0" i="0" u="none" strike="noStrike" dirty="0">
                          <a:solidFill>
                            <a:srgbClr val="000000"/>
                          </a:solidFill>
                          <a:effectLst/>
                          <a:latin typeface="+mn-lt"/>
                        </a:rPr>
                        <a:t>7.2%</a:t>
                      </a:r>
                    </a:p>
                  </a:txBody>
                  <a:tcPr marL="9525" marR="9525" marT="9525" marB="0" anchor="b"/>
                </a:tc>
                <a:tc>
                  <a:txBody>
                    <a:bodyPr/>
                    <a:lstStyle/>
                    <a:p>
                      <a:pPr algn="r" fontAlgn="b"/>
                      <a:r>
                        <a:rPr lang="en-US" sz="1100" b="0" i="0" u="none" strike="noStrike" dirty="0">
                          <a:solidFill>
                            <a:srgbClr val="000000"/>
                          </a:solidFill>
                          <a:effectLst/>
                          <a:latin typeface="+mn-lt"/>
                        </a:rPr>
                        <a:t>70.6%</a:t>
                      </a:r>
                    </a:p>
                  </a:txBody>
                  <a:tcPr marL="9525" marR="9525" marT="9525" marB="0" anchor="b"/>
                </a:tc>
                <a:tc>
                  <a:txBody>
                    <a:bodyPr/>
                    <a:lstStyle/>
                    <a:p>
                      <a:pPr algn="r" fontAlgn="b"/>
                      <a:r>
                        <a:rPr lang="en-US" sz="1100" b="0" i="0" u="none" strike="noStrike" dirty="0">
                          <a:solidFill>
                            <a:srgbClr val="000000"/>
                          </a:solidFill>
                          <a:effectLst/>
                          <a:latin typeface="+mn-lt"/>
                        </a:rPr>
                        <a:t>7.3%</a:t>
                      </a:r>
                    </a:p>
                  </a:txBody>
                  <a:tcPr marL="9525" marR="9525" marT="9525" marB="0" anchor="b"/>
                </a:tc>
                <a:tc>
                  <a:txBody>
                    <a:bodyPr/>
                    <a:lstStyle/>
                    <a:p>
                      <a:pPr algn="r" fontAlgn="b"/>
                      <a:r>
                        <a:rPr lang="en-US" sz="1100" b="0" i="0" u="none" strike="noStrike" dirty="0">
                          <a:solidFill>
                            <a:srgbClr val="000000"/>
                          </a:solidFill>
                          <a:effectLst/>
                          <a:latin typeface="+mn-lt"/>
                        </a:rPr>
                        <a:t>-31.8%</a:t>
                      </a:r>
                    </a:p>
                  </a:txBody>
                  <a:tcPr marL="9525" marR="9525" marT="9525" marB="0" anchor="b"/>
                </a:tc>
                <a:tc>
                  <a:txBody>
                    <a:bodyPr/>
                    <a:lstStyle/>
                    <a:p>
                      <a:pPr algn="r" fontAlgn="b"/>
                      <a:r>
                        <a:rPr lang="en-US" sz="1100" b="0" i="0" u="none" strike="noStrike" dirty="0">
                          <a:solidFill>
                            <a:srgbClr val="000000"/>
                          </a:solidFill>
                          <a:effectLst/>
                          <a:latin typeface="+mn-lt"/>
                        </a:rPr>
                        <a:t>-0.3%</a:t>
                      </a:r>
                    </a:p>
                  </a:txBody>
                  <a:tcPr marL="9525" marR="9525" marT="9525" marB="0" anchor="b"/>
                </a:tc>
                <a:tc>
                  <a:txBody>
                    <a:bodyPr/>
                    <a:lstStyle/>
                    <a:p>
                      <a:pPr algn="r" fontAlgn="b"/>
                      <a:r>
                        <a:rPr lang="en-US" sz="1100" b="0" i="0" u="none" strike="noStrike" dirty="0">
                          <a:solidFill>
                            <a:srgbClr val="000000"/>
                          </a:solidFill>
                          <a:effectLst/>
                          <a:latin typeface="+mn-lt"/>
                        </a:rPr>
                        <a:t>-31.4%</a:t>
                      </a:r>
                    </a:p>
                  </a:txBody>
                  <a:tcPr marL="9525" marR="9525" marT="9525" marB="0" anchor="b"/>
                </a:tc>
                <a:extLst>
                  <a:ext uri="{0D108BD9-81ED-4DB2-BD59-A6C34878D82A}">
                    <a16:rowId xmlns:a16="http://schemas.microsoft.com/office/drawing/2014/main" val="10004"/>
                  </a:ext>
                </a:extLst>
              </a:tr>
              <a:tr h="0">
                <a:tc>
                  <a:txBody>
                    <a:bodyPr/>
                    <a:lstStyle/>
                    <a:p>
                      <a:pPr algn="l" fontAlgn="b"/>
                      <a:r>
                        <a:rPr lang="en-US" sz="1100" b="0" i="0" u="none" strike="noStrike" dirty="0">
                          <a:solidFill>
                            <a:srgbClr val="000000"/>
                          </a:solidFill>
                          <a:effectLst/>
                          <a:latin typeface="+mn-lt"/>
                        </a:rPr>
                        <a:t>10 yr Change</a:t>
                      </a:r>
                    </a:p>
                  </a:txBody>
                  <a:tcPr marL="9525" marR="9525" marT="9525" marB="0" anchor="b"/>
                </a:tc>
                <a:tc>
                  <a:txBody>
                    <a:bodyPr/>
                    <a:lstStyle/>
                    <a:p>
                      <a:pPr algn="r" fontAlgn="b"/>
                      <a:r>
                        <a:rPr lang="en-US" sz="1100" b="0" i="0" u="none" strike="noStrike" dirty="0">
                          <a:solidFill>
                            <a:srgbClr val="000000"/>
                          </a:solidFill>
                          <a:effectLst/>
                          <a:latin typeface="+mn-lt"/>
                        </a:rPr>
                        <a:t>4.4%</a:t>
                      </a:r>
                    </a:p>
                  </a:txBody>
                  <a:tcPr marL="9525" marR="9525" marT="9525" marB="0" anchor="b"/>
                </a:tc>
                <a:tc>
                  <a:txBody>
                    <a:bodyPr/>
                    <a:lstStyle/>
                    <a:p>
                      <a:pPr algn="r" fontAlgn="b"/>
                      <a:r>
                        <a:rPr lang="en-US" sz="1100" b="0" i="0" u="none" strike="noStrike" dirty="0">
                          <a:solidFill>
                            <a:srgbClr val="000000"/>
                          </a:solidFill>
                          <a:effectLst/>
                          <a:latin typeface="+mn-lt"/>
                        </a:rPr>
                        <a:t>88.1%</a:t>
                      </a:r>
                    </a:p>
                  </a:txBody>
                  <a:tcPr marL="9525" marR="9525" marT="9525" marB="0" anchor="b"/>
                </a:tc>
                <a:tc>
                  <a:txBody>
                    <a:bodyPr/>
                    <a:lstStyle/>
                    <a:p>
                      <a:pPr algn="r" fontAlgn="b"/>
                      <a:r>
                        <a:rPr lang="en-US" sz="1100" b="0" i="0" u="none" strike="noStrike" dirty="0">
                          <a:solidFill>
                            <a:srgbClr val="000000"/>
                          </a:solidFill>
                          <a:effectLst/>
                          <a:latin typeface="+mn-lt"/>
                        </a:rPr>
                        <a:t>4.4%</a:t>
                      </a:r>
                    </a:p>
                  </a:txBody>
                  <a:tcPr marL="9525" marR="9525" marT="9525" marB="0" anchor="b"/>
                </a:tc>
                <a:tc>
                  <a:txBody>
                    <a:bodyPr/>
                    <a:lstStyle/>
                    <a:p>
                      <a:pPr algn="r" fontAlgn="b"/>
                      <a:r>
                        <a:rPr lang="en-US" sz="1100" b="0" i="0" u="none" strike="noStrike" dirty="0">
                          <a:solidFill>
                            <a:srgbClr val="000000"/>
                          </a:solidFill>
                          <a:effectLst/>
                          <a:latin typeface="+mn-lt"/>
                        </a:rPr>
                        <a:t>4.0%</a:t>
                      </a:r>
                    </a:p>
                  </a:txBody>
                  <a:tcPr marL="9525" marR="9525" marT="9525" marB="0" anchor="b"/>
                </a:tc>
                <a:tc>
                  <a:txBody>
                    <a:bodyPr/>
                    <a:lstStyle/>
                    <a:p>
                      <a:pPr algn="r" fontAlgn="b"/>
                      <a:r>
                        <a:rPr lang="en-US" sz="1100" b="0" i="0" u="none" strike="noStrike" dirty="0">
                          <a:solidFill>
                            <a:srgbClr val="000000"/>
                          </a:solidFill>
                          <a:effectLst/>
                          <a:latin typeface="+mn-lt"/>
                        </a:rPr>
                        <a:t>-10.3%</a:t>
                      </a:r>
                    </a:p>
                  </a:txBody>
                  <a:tcPr marL="9525" marR="9525" marT="9525" marB="0" anchor="b"/>
                </a:tc>
                <a:tc>
                  <a:txBody>
                    <a:bodyPr/>
                    <a:lstStyle/>
                    <a:p>
                      <a:pPr algn="r" fontAlgn="b"/>
                      <a:r>
                        <a:rPr lang="en-US" sz="1100" b="0" i="0" u="none" strike="noStrike" dirty="0">
                          <a:solidFill>
                            <a:srgbClr val="000000"/>
                          </a:solidFill>
                          <a:effectLst/>
                          <a:latin typeface="+mn-lt"/>
                        </a:rPr>
                        <a:t>-2.8%</a:t>
                      </a:r>
                    </a:p>
                  </a:txBody>
                  <a:tcPr marL="9525" marR="9525" marT="9525" marB="0" anchor="b"/>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7185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D828C6-94E5-4B1F-916C-BEC0A1583B2A}"/>
              </a:ext>
            </a:extLst>
          </p:cNvPr>
          <p:cNvSpPr>
            <a:spLocks noGrp="1"/>
          </p:cNvSpPr>
          <p:nvPr>
            <p:ph type="body" sz="quarter" idx="33"/>
          </p:nvPr>
        </p:nvSpPr>
        <p:spPr/>
        <p:txBody>
          <a:bodyPr/>
          <a:lstStyle/>
          <a:p>
            <a:endParaRPr lang="en-US"/>
          </a:p>
        </p:txBody>
      </p:sp>
      <p:sp>
        <p:nvSpPr>
          <p:cNvPr id="3" name="Content Placeholder 2">
            <a:extLst>
              <a:ext uri="{FF2B5EF4-FFF2-40B4-BE49-F238E27FC236}">
                <a16:creationId xmlns:a16="http://schemas.microsoft.com/office/drawing/2014/main" id="{D325E7E7-424A-49A8-B9E1-31A92DA87BD6}"/>
              </a:ext>
            </a:extLst>
          </p:cNvPr>
          <p:cNvSpPr>
            <a:spLocks noGrp="1"/>
          </p:cNvSpPr>
          <p:nvPr>
            <p:ph sz="quarter" idx="36"/>
          </p:nvPr>
        </p:nvSpPr>
        <p:spPr/>
        <p:txBody>
          <a:bodyPr/>
          <a:lstStyle/>
          <a:p>
            <a:endParaRPr lang="en-US"/>
          </a:p>
        </p:txBody>
      </p:sp>
      <p:sp>
        <p:nvSpPr>
          <p:cNvPr id="4" name="Title 3">
            <a:extLst>
              <a:ext uri="{FF2B5EF4-FFF2-40B4-BE49-F238E27FC236}">
                <a16:creationId xmlns:a16="http://schemas.microsoft.com/office/drawing/2014/main" id="{DF5AECAF-CED4-4D60-A0A8-E134F5C7A3E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7030547-FF38-4A3D-B71D-DE0870C1F746}"/>
              </a:ext>
            </a:extLst>
          </p:cNvPr>
          <p:cNvPicPr>
            <a:picLocks noChangeAspect="1"/>
          </p:cNvPicPr>
          <p:nvPr/>
        </p:nvPicPr>
        <p:blipFill>
          <a:blip r:embed="rId2"/>
          <a:stretch>
            <a:fillRect/>
          </a:stretch>
        </p:blipFill>
        <p:spPr>
          <a:xfrm>
            <a:off x="488949" y="120036"/>
            <a:ext cx="11138192" cy="6014624"/>
          </a:xfrm>
          <a:prstGeom prst="rect">
            <a:avLst/>
          </a:prstGeom>
        </p:spPr>
      </p:pic>
    </p:spTree>
    <p:extLst>
      <p:ext uri="{BB962C8B-B14F-4D97-AF65-F5344CB8AC3E}">
        <p14:creationId xmlns:p14="http://schemas.microsoft.com/office/powerpoint/2010/main" val="409751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21C7DC-1085-45E6-889F-4DC1D22FE915}"/>
              </a:ext>
            </a:extLst>
          </p:cNvPr>
          <p:cNvPicPr>
            <a:picLocks noChangeAspect="1"/>
          </p:cNvPicPr>
          <p:nvPr/>
        </p:nvPicPr>
        <p:blipFill rotWithShape="1">
          <a:blip r:embed="rId2"/>
          <a:srcRect r="2843" b="28096"/>
          <a:stretch/>
        </p:blipFill>
        <p:spPr>
          <a:xfrm>
            <a:off x="760288" y="57274"/>
            <a:ext cx="9938357" cy="6066124"/>
          </a:xfrm>
          <a:prstGeom prst="rect">
            <a:avLst/>
          </a:prstGeom>
        </p:spPr>
      </p:pic>
    </p:spTree>
    <p:extLst>
      <p:ext uri="{BB962C8B-B14F-4D97-AF65-F5344CB8AC3E}">
        <p14:creationId xmlns:p14="http://schemas.microsoft.com/office/powerpoint/2010/main" val="785254134"/>
      </p:ext>
    </p:extLst>
  </p:cSld>
  <p:clrMapOvr>
    <a:masterClrMapping/>
  </p:clrMapOvr>
</p:sld>
</file>

<file path=ppt/theme/theme1.xml><?xml version="1.0" encoding="utf-8"?>
<a:theme xmlns:a="http://schemas.openxmlformats.org/drawingml/2006/main" name="advancing-montana-tech final">
  <a:themeElements>
    <a:clrScheme name="Montana Tech">
      <a:dk1>
        <a:srgbClr val="000000"/>
      </a:dk1>
      <a:lt1>
        <a:srgbClr val="FFFFFF"/>
      </a:lt1>
      <a:dk2>
        <a:srgbClr val="999999"/>
      </a:dk2>
      <a:lt2>
        <a:srgbClr val="EEECE1"/>
      </a:lt2>
      <a:accent1>
        <a:srgbClr val="1E4D30"/>
      </a:accent1>
      <a:accent2>
        <a:srgbClr val="834C28"/>
      </a:accent2>
      <a:accent3>
        <a:srgbClr val="648E7A"/>
      </a:accent3>
      <a:accent4>
        <a:srgbClr val="90908D"/>
      </a:accent4>
      <a:accent5>
        <a:srgbClr val="5D87A1"/>
      </a:accent5>
      <a:accent6>
        <a:srgbClr val="937951"/>
      </a:accent6>
      <a:hlink>
        <a:srgbClr val="70B849"/>
      </a:hlink>
      <a:folHlink>
        <a:srgbClr val="70B84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478</Words>
  <Application>Microsoft Office PowerPoint</Application>
  <PresentationFormat>Widescreen</PresentationFormat>
  <Paragraphs>136</Paragraphs>
  <Slides>27</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Arial</vt:lpstr>
      <vt:lpstr>Arial Black</vt:lpstr>
      <vt:lpstr>Calibri</vt:lpstr>
      <vt:lpstr>Calibri Light</vt:lpstr>
      <vt:lpstr>Century Gothic</vt:lpstr>
      <vt:lpstr>Courier New</vt:lpstr>
      <vt:lpstr>Helvetica</vt:lpstr>
      <vt:lpstr>Helvetica Light</vt:lpstr>
      <vt:lpstr>Lato Light</vt:lpstr>
      <vt:lpstr>Symbol</vt:lpstr>
      <vt:lpstr>Times New Roman</vt:lpstr>
      <vt:lpstr>advancing-montana-tech final</vt:lpstr>
      <vt:lpstr>Office Theme</vt:lpstr>
      <vt:lpstr>Advancing Montana Tech October 5, 2019</vt:lpstr>
      <vt:lpstr>PowerPoint Presentation</vt:lpstr>
      <vt:lpstr>Topics</vt:lpstr>
      <vt:lpstr>PowerPoint Presentation</vt:lpstr>
      <vt:lpstr>PowerPoint Presentation</vt:lpstr>
      <vt:lpstr>Projected change in high school graduates</vt:lpstr>
      <vt:lpstr>Projected number of high school graduates</vt:lpstr>
      <vt:lpstr>PowerPoint Presentation</vt:lpstr>
      <vt:lpstr>PowerPoint Presentation</vt:lpstr>
      <vt:lpstr>PowerPoint Presentation</vt:lpstr>
      <vt:lpstr>PowerPoint Presentation</vt:lpstr>
      <vt:lpstr>PowerPoint Presentation</vt:lpstr>
      <vt:lpstr>Ruffallo-Noel Levitz 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BENCHMARKS</vt:lpstr>
      <vt:lpstr>PowerPoint Presentation</vt:lpstr>
      <vt:lpstr>PowerPoint Presentation</vt:lpstr>
      <vt:lpstr>PowerPoint Presentation</vt:lpstr>
      <vt:lpstr>TEAMS TO HELP DO THIS</vt:lpstr>
      <vt:lpstr>WHAT DOES SUCCESS LOOK LIKE? </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Vath, Carrie</dc:creator>
  <cp:lastModifiedBy>Pagan, Victoria</cp:lastModifiedBy>
  <cp:revision>26</cp:revision>
  <dcterms:created xsi:type="dcterms:W3CDTF">2019-10-08T15:46:32Z</dcterms:created>
  <dcterms:modified xsi:type="dcterms:W3CDTF">2019-10-14T20:39:21Z</dcterms:modified>
</cp:coreProperties>
</file>