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311" r:id="rId2"/>
    <p:sldId id="314" r:id="rId3"/>
    <p:sldId id="313" r:id="rId4"/>
    <p:sldId id="312" r:id="rId5"/>
    <p:sldId id="256" r:id="rId6"/>
    <p:sldId id="315" r:id="rId7"/>
    <p:sldId id="323" r:id="rId8"/>
    <p:sldId id="324" r:id="rId9"/>
    <p:sldId id="325" r:id="rId10"/>
    <p:sldId id="326" r:id="rId11"/>
    <p:sldId id="327" r:id="rId12"/>
    <p:sldId id="328" r:id="rId13"/>
    <p:sldId id="329" r:id="rId14"/>
    <p:sldId id="330" r:id="rId15"/>
    <p:sldId id="331" r:id="rId16"/>
    <p:sldId id="332" r:id="rId17"/>
    <p:sldId id="333" r:id="rId18"/>
    <p:sldId id="334" r:id="rId19"/>
    <p:sldId id="335" r:id="rId20"/>
    <p:sldId id="318" r:id="rId21"/>
    <p:sldId id="321" r:id="rId22"/>
    <p:sldId id="322" r:id="rId23"/>
    <p:sldId id="319" r:id="rId24"/>
    <p:sldId id="320" r:id="rId25"/>
    <p:sldId id="310" r:id="rId2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tline, Beverly" initials="HB" lastIdx="3" clrIdx="0">
    <p:extLst>
      <p:ext uri="{19B8F6BF-5375-455C-9EA6-DF929625EA0E}">
        <p15:presenceInfo xmlns:p15="http://schemas.microsoft.com/office/powerpoint/2012/main" userId="S::bhartline@mtech.edu::06c69d61-afe6-4b9a-94dc-428611cb35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59659"/>
    <a:srgbClr val="3F54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5580" autoAdjust="0"/>
    <p:restoredTop sz="94660"/>
  </p:normalViewPr>
  <p:slideViewPr>
    <p:cSldViewPr snapToGrid="0">
      <p:cViewPr varScale="1">
        <p:scale>
          <a:sx n="103" d="100"/>
          <a:sy n="103" d="100"/>
        </p:scale>
        <p:origin x="114" y="360"/>
      </p:cViewPr>
      <p:guideLst/>
    </p:cSldViewPr>
  </p:slideViewPr>
  <p:notesTextViewPr>
    <p:cViewPr>
      <p:scale>
        <a:sx n="1" d="1"/>
        <a:sy n="1" d="1"/>
      </p:scale>
      <p:origin x="0" y="0"/>
    </p:cViewPr>
  </p:notesTextViewPr>
  <p:notesViewPr>
    <p:cSldViewPr snapToGrid="0">
      <p:cViewPr varScale="1">
        <p:scale>
          <a:sx n="64" d="100"/>
          <a:sy n="64" d="100"/>
        </p:scale>
        <p:origin x="3086"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13F941F0-149D-4E51-9DB7-7DD8CEEBFB54}" type="datetimeFigureOut">
              <a:rPr lang="en-US" smtClean="0"/>
              <a:t>9/11/2020</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213525AF-824F-4D7A-B5CC-D60FEB704858}" type="slidenum">
              <a:rPr lang="en-US" smtClean="0"/>
              <a:t>‹#›</a:t>
            </a:fld>
            <a:endParaRPr lang="en-US" dirty="0"/>
          </a:p>
        </p:txBody>
      </p:sp>
    </p:spTree>
    <p:extLst>
      <p:ext uri="{BB962C8B-B14F-4D97-AF65-F5344CB8AC3E}">
        <p14:creationId xmlns:p14="http://schemas.microsoft.com/office/powerpoint/2010/main" val="58707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13525AF-824F-4D7A-B5CC-D60FEB704858}" type="slidenum">
              <a:rPr lang="en-US" smtClean="0"/>
              <a:t>8</a:t>
            </a:fld>
            <a:endParaRPr lang="en-US" dirty="0"/>
          </a:p>
        </p:txBody>
      </p:sp>
    </p:spTree>
    <p:extLst>
      <p:ext uri="{BB962C8B-B14F-4D97-AF65-F5344CB8AC3E}">
        <p14:creationId xmlns:p14="http://schemas.microsoft.com/office/powerpoint/2010/main" val="2064570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3525AF-824F-4D7A-B5CC-D60FEB704858}" type="slidenum">
              <a:rPr lang="en-US" smtClean="0"/>
              <a:t>18</a:t>
            </a:fld>
            <a:endParaRPr lang="en-US" dirty="0"/>
          </a:p>
        </p:txBody>
      </p:sp>
    </p:spTree>
    <p:extLst>
      <p:ext uri="{BB962C8B-B14F-4D97-AF65-F5344CB8AC3E}">
        <p14:creationId xmlns:p14="http://schemas.microsoft.com/office/powerpoint/2010/main" val="2645757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59840A8-093C-4DC0-8ABF-97C4457F0438}" type="datetimeFigureOut">
              <a:rPr lang="en-US" smtClean="0"/>
              <a:t>9/11/2020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D52102-4CF1-4BA5-A13E-262216D9C5D0}" type="slidenum">
              <a:rPr lang="en-US" smtClean="0"/>
              <a:t>‹#›</a:t>
            </a:fld>
            <a:endParaRPr lang="en-US" dirty="0"/>
          </a:p>
        </p:txBody>
      </p:sp>
    </p:spTree>
    <p:extLst>
      <p:ext uri="{BB962C8B-B14F-4D97-AF65-F5344CB8AC3E}">
        <p14:creationId xmlns:p14="http://schemas.microsoft.com/office/powerpoint/2010/main" val="4146848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840A8-093C-4DC0-8ABF-97C4457F0438}" type="datetimeFigureOut">
              <a:rPr lang="en-US" smtClean="0"/>
              <a:t>9/11/2020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D52102-4CF1-4BA5-A13E-262216D9C5D0}" type="slidenum">
              <a:rPr lang="en-US" smtClean="0"/>
              <a:t>‹#›</a:t>
            </a:fld>
            <a:endParaRPr lang="en-US" dirty="0"/>
          </a:p>
        </p:txBody>
      </p:sp>
    </p:spTree>
    <p:extLst>
      <p:ext uri="{BB962C8B-B14F-4D97-AF65-F5344CB8AC3E}">
        <p14:creationId xmlns:p14="http://schemas.microsoft.com/office/powerpoint/2010/main" val="2682348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840A8-093C-4DC0-8ABF-97C4457F0438}" type="datetimeFigureOut">
              <a:rPr lang="en-US" smtClean="0"/>
              <a:t>9/11/2020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D52102-4CF1-4BA5-A13E-262216D9C5D0}" type="slidenum">
              <a:rPr lang="en-US" smtClean="0"/>
              <a:t>‹#›</a:t>
            </a:fld>
            <a:endParaRPr lang="en-US" dirty="0"/>
          </a:p>
        </p:txBody>
      </p:sp>
    </p:spTree>
    <p:extLst>
      <p:ext uri="{BB962C8B-B14F-4D97-AF65-F5344CB8AC3E}">
        <p14:creationId xmlns:p14="http://schemas.microsoft.com/office/powerpoint/2010/main" val="2698223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97345"/>
          </a:xfrm>
        </p:spPr>
        <p:txBody>
          <a:bodyPr/>
          <a:lstStyle>
            <a:lvl1pPr>
              <a:defRPr>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59840A8-093C-4DC0-8ABF-97C4457F0438}" type="datetimeFigureOut">
              <a:rPr lang="en-US" smtClean="0"/>
              <a:t>9/11/2020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D52102-4CF1-4BA5-A13E-262216D9C5D0}" type="slidenum">
              <a:rPr lang="en-US" smtClean="0"/>
              <a:t>‹#›</a:t>
            </a:fld>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26005"/>
          <a:stretch/>
        </p:blipFill>
        <p:spPr>
          <a:xfrm>
            <a:off x="9224050" y="5408561"/>
            <a:ext cx="2781490" cy="768402"/>
          </a:xfrm>
          <a:prstGeom prst="rect">
            <a:avLst/>
          </a:prstGeom>
        </p:spPr>
      </p:pic>
    </p:spTree>
    <p:extLst>
      <p:ext uri="{BB962C8B-B14F-4D97-AF65-F5344CB8AC3E}">
        <p14:creationId xmlns:p14="http://schemas.microsoft.com/office/powerpoint/2010/main" val="2045423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9840A8-093C-4DC0-8ABF-97C4457F0438}" type="datetimeFigureOut">
              <a:rPr lang="en-US" smtClean="0"/>
              <a:t>9/11/2020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D52102-4CF1-4BA5-A13E-262216D9C5D0}" type="slidenum">
              <a:rPr lang="en-US" smtClean="0"/>
              <a:t>‹#›</a:t>
            </a:fld>
            <a:endParaRPr lang="en-US" dirty="0"/>
          </a:p>
        </p:txBody>
      </p:sp>
    </p:spTree>
    <p:extLst>
      <p:ext uri="{BB962C8B-B14F-4D97-AF65-F5344CB8AC3E}">
        <p14:creationId xmlns:p14="http://schemas.microsoft.com/office/powerpoint/2010/main" val="3100875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9840A8-093C-4DC0-8ABF-97C4457F0438}" type="datetimeFigureOut">
              <a:rPr lang="en-US" smtClean="0"/>
              <a:t>9/11/2020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DD52102-4CF1-4BA5-A13E-262216D9C5D0}" type="slidenum">
              <a:rPr lang="en-US" smtClean="0"/>
              <a:t>‹#›</a:t>
            </a:fld>
            <a:endParaRPr lang="en-US" dirty="0"/>
          </a:p>
        </p:txBody>
      </p:sp>
    </p:spTree>
    <p:extLst>
      <p:ext uri="{BB962C8B-B14F-4D97-AF65-F5344CB8AC3E}">
        <p14:creationId xmlns:p14="http://schemas.microsoft.com/office/powerpoint/2010/main" val="3044473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9840A8-093C-4DC0-8ABF-97C4457F0438}" type="datetimeFigureOut">
              <a:rPr lang="en-US" smtClean="0"/>
              <a:t>9/11/2020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DD52102-4CF1-4BA5-A13E-262216D9C5D0}" type="slidenum">
              <a:rPr lang="en-US" smtClean="0"/>
              <a:t>‹#›</a:t>
            </a:fld>
            <a:endParaRPr lang="en-US" dirty="0"/>
          </a:p>
        </p:txBody>
      </p:sp>
    </p:spTree>
    <p:extLst>
      <p:ext uri="{BB962C8B-B14F-4D97-AF65-F5344CB8AC3E}">
        <p14:creationId xmlns:p14="http://schemas.microsoft.com/office/powerpoint/2010/main" val="2582304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9840A8-093C-4DC0-8ABF-97C4457F0438}" type="datetimeFigureOut">
              <a:rPr lang="en-US" smtClean="0"/>
              <a:t>9/11/2020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DD52102-4CF1-4BA5-A13E-262216D9C5D0}" type="slidenum">
              <a:rPr lang="en-US" smtClean="0"/>
              <a:t>‹#›</a:t>
            </a:fld>
            <a:endParaRPr lang="en-US" dirty="0"/>
          </a:p>
        </p:txBody>
      </p:sp>
    </p:spTree>
    <p:extLst>
      <p:ext uri="{BB962C8B-B14F-4D97-AF65-F5344CB8AC3E}">
        <p14:creationId xmlns:p14="http://schemas.microsoft.com/office/powerpoint/2010/main" val="260470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9840A8-093C-4DC0-8ABF-97C4457F0438}" type="datetimeFigureOut">
              <a:rPr lang="en-US" smtClean="0"/>
              <a:t>9/11/2020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DD52102-4CF1-4BA5-A13E-262216D9C5D0}" type="slidenum">
              <a:rPr lang="en-US" smtClean="0"/>
              <a:t>‹#›</a:t>
            </a:fld>
            <a:endParaRPr lang="en-US" dirty="0"/>
          </a:p>
        </p:txBody>
      </p:sp>
    </p:spTree>
    <p:extLst>
      <p:ext uri="{BB962C8B-B14F-4D97-AF65-F5344CB8AC3E}">
        <p14:creationId xmlns:p14="http://schemas.microsoft.com/office/powerpoint/2010/main" val="2748398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59840A8-093C-4DC0-8ABF-97C4457F0438}" type="datetimeFigureOut">
              <a:rPr lang="en-US" smtClean="0"/>
              <a:t>9/11/2020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DD52102-4CF1-4BA5-A13E-262216D9C5D0}" type="slidenum">
              <a:rPr lang="en-US" smtClean="0"/>
              <a:t>‹#›</a:t>
            </a:fld>
            <a:endParaRPr lang="en-US" dirty="0"/>
          </a:p>
        </p:txBody>
      </p:sp>
      <p:sp>
        <p:nvSpPr>
          <p:cNvPr id="9" name="Rectangle 8"/>
          <p:cNvSpPr/>
          <p:nvPr userDrawn="1"/>
        </p:nvSpPr>
        <p:spPr>
          <a:xfrm>
            <a:off x="3175" y="6400800"/>
            <a:ext cx="12188825" cy="457200"/>
          </a:xfrm>
          <a:prstGeom prst="rect">
            <a:avLst/>
          </a:prstGeom>
          <a:solidFill>
            <a:srgbClr val="85965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userDrawn="1"/>
        </p:nvSpPr>
        <p:spPr>
          <a:xfrm>
            <a:off x="15" y="6334316"/>
            <a:ext cx="12188825" cy="64008"/>
          </a:xfrm>
          <a:prstGeom prst="rect">
            <a:avLst/>
          </a:prstGeom>
          <a:solidFill>
            <a:srgbClr val="3F543C"/>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94748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59840A8-093C-4DC0-8ABF-97C4457F0438}" type="datetimeFigureOut">
              <a:rPr lang="en-US" smtClean="0"/>
              <a:t>9/11/2020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DD52102-4CF1-4BA5-A13E-262216D9C5D0}" type="slidenum">
              <a:rPr lang="en-US" smtClean="0"/>
              <a:t>‹#›</a:t>
            </a:fld>
            <a:endParaRPr lang="en-US" dirty="0"/>
          </a:p>
        </p:txBody>
      </p:sp>
    </p:spTree>
    <p:extLst>
      <p:ext uri="{BB962C8B-B14F-4D97-AF65-F5344CB8AC3E}">
        <p14:creationId xmlns:p14="http://schemas.microsoft.com/office/powerpoint/2010/main" val="2535926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9840A8-093C-4DC0-8ABF-97C4457F0438}" type="datetimeFigureOut">
              <a:rPr lang="en-US" smtClean="0"/>
              <a:t>9/11/2020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D52102-4CF1-4BA5-A13E-262216D9C5D0}" type="slidenum">
              <a:rPr lang="en-US" smtClean="0"/>
              <a:t>‹#›</a:t>
            </a:fld>
            <a:endParaRPr lang="en-US" dirty="0"/>
          </a:p>
        </p:txBody>
      </p:sp>
      <p:sp>
        <p:nvSpPr>
          <p:cNvPr id="7" name="Rectangle 6"/>
          <p:cNvSpPr/>
          <p:nvPr userDrawn="1"/>
        </p:nvSpPr>
        <p:spPr>
          <a:xfrm>
            <a:off x="3175" y="6400800"/>
            <a:ext cx="12188825" cy="457200"/>
          </a:xfrm>
          <a:prstGeom prst="rect">
            <a:avLst/>
          </a:prstGeom>
          <a:solidFill>
            <a:srgbClr val="85965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userDrawn="1"/>
        </p:nvSpPr>
        <p:spPr>
          <a:xfrm>
            <a:off x="15" y="6334316"/>
            <a:ext cx="12188825" cy="64008"/>
          </a:xfrm>
          <a:prstGeom prst="rect">
            <a:avLst/>
          </a:prstGeom>
          <a:solidFill>
            <a:srgbClr val="3F543C"/>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505566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e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32653" y="423949"/>
            <a:ext cx="8220269" cy="4941153"/>
          </a:xfrm>
        </p:spPr>
      </p:pic>
      <p:sp>
        <p:nvSpPr>
          <p:cNvPr id="2" name="TextBox 1"/>
          <p:cNvSpPr txBox="1"/>
          <p:nvPr/>
        </p:nvSpPr>
        <p:spPr>
          <a:xfrm>
            <a:off x="0" y="5990252"/>
            <a:ext cx="2332653" cy="369332"/>
          </a:xfrm>
          <a:prstGeom prst="rect">
            <a:avLst/>
          </a:prstGeom>
          <a:noFill/>
        </p:spPr>
        <p:txBody>
          <a:bodyPr wrap="square" rtlCol="0">
            <a:spAutoFit/>
          </a:bodyPr>
          <a:lstStyle/>
          <a:p>
            <a:r>
              <a:rPr lang="en-US" dirty="0">
                <a:solidFill>
                  <a:schemeClr val="accent6">
                    <a:lumMod val="75000"/>
                  </a:schemeClr>
                </a:solidFill>
              </a:rPr>
              <a:t>September 11, 2020</a:t>
            </a:r>
          </a:p>
        </p:txBody>
      </p:sp>
    </p:spTree>
    <p:extLst>
      <p:ext uri="{BB962C8B-B14F-4D97-AF65-F5344CB8AC3E}">
        <p14:creationId xmlns:p14="http://schemas.microsoft.com/office/powerpoint/2010/main" val="2981447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265" y="365125"/>
            <a:ext cx="10724535" cy="1197345"/>
          </a:xfrm>
        </p:spPr>
        <p:txBody>
          <a:bodyPr>
            <a:normAutofit/>
          </a:bodyPr>
          <a:lstStyle/>
          <a:p>
            <a:r>
              <a:rPr lang="en-US" sz="5400" b="1" dirty="0">
                <a:solidFill>
                  <a:srgbClr val="859659"/>
                </a:solidFill>
                <a:latin typeface="+mn-lt"/>
              </a:rPr>
              <a:t>BRAND PILLARS</a:t>
            </a:r>
            <a:endParaRPr lang="en-US" sz="5400" dirty="0">
              <a:solidFill>
                <a:srgbClr val="859659"/>
              </a:solidFill>
              <a:latin typeface="+mn-lt"/>
            </a:endParaRPr>
          </a:p>
        </p:txBody>
      </p:sp>
      <p:sp>
        <p:nvSpPr>
          <p:cNvPr id="3" name="Content Placeholder 2"/>
          <p:cNvSpPr>
            <a:spLocks noGrp="1"/>
          </p:cNvSpPr>
          <p:nvPr>
            <p:ph idx="1"/>
          </p:nvPr>
        </p:nvSpPr>
        <p:spPr>
          <a:xfrm>
            <a:off x="629265" y="1671484"/>
            <a:ext cx="10724535" cy="4505479"/>
          </a:xfrm>
        </p:spPr>
        <p:txBody>
          <a:bodyPr>
            <a:normAutofit/>
          </a:bodyPr>
          <a:lstStyle/>
          <a:p>
            <a:pPr marL="461963" indent="-461963"/>
            <a:r>
              <a:rPr lang="en-US" sz="3200" dirty="0">
                <a:latin typeface="+mn-lt"/>
              </a:rPr>
              <a:t>A smart investment.</a:t>
            </a:r>
          </a:p>
          <a:p>
            <a:pPr marL="461963" indent="-461963"/>
            <a:r>
              <a:rPr lang="en-US" sz="3200" dirty="0">
                <a:latin typeface="+mn-lt"/>
              </a:rPr>
              <a:t>Montana.</a:t>
            </a:r>
          </a:p>
          <a:p>
            <a:pPr marL="461963" indent="-461963"/>
            <a:r>
              <a:rPr lang="en-US" sz="3200" dirty="0">
                <a:latin typeface="+mn-lt"/>
              </a:rPr>
              <a:t>A culture of determined doers.</a:t>
            </a:r>
          </a:p>
          <a:p>
            <a:pPr marL="461963" indent="-461963"/>
            <a:r>
              <a:rPr lang="en-US" sz="3200" dirty="0">
                <a:latin typeface="+mn-lt"/>
              </a:rPr>
              <a:t>Improve the lives of other through discovery and ingenuity.</a:t>
            </a:r>
          </a:p>
          <a:p>
            <a:pPr marL="461963" indent="-461963"/>
            <a:r>
              <a:rPr lang="en-US" sz="3200" dirty="0">
                <a:latin typeface="+mn-lt"/>
              </a:rPr>
              <a:t>Engaged and collaborative faculty and staff cultivate student success.</a:t>
            </a:r>
          </a:p>
        </p:txBody>
      </p:sp>
    </p:spTree>
    <p:extLst>
      <p:ext uri="{BB962C8B-B14F-4D97-AF65-F5344CB8AC3E}">
        <p14:creationId xmlns:p14="http://schemas.microsoft.com/office/powerpoint/2010/main" val="571918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438" y="282292"/>
            <a:ext cx="11012129" cy="1197345"/>
          </a:xfrm>
        </p:spPr>
        <p:txBody>
          <a:bodyPr>
            <a:normAutofit/>
          </a:bodyPr>
          <a:lstStyle/>
          <a:p>
            <a:pPr algn="ctr"/>
            <a:r>
              <a:rPr lang="en-US" sz="5400" b="1" dirty="0">
                <a:solidFill>
                  <a:srgbClr val="859659"/>
                </a:solidFill>
                <a:latin typeface="+mn-lt"/>
              </a:rPr>
              <a:t>BRINGING MONTANA TRUE TO LIFE</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32469" y="1341031"/>
            <a:ext cx="3727876" cy="2412154"/>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669" y="1341031"/>
            <a:ext cx="4175806" cy="270199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80135" y="2037872"/>
            <a:ext cx="4630960" cy="2996504"/>
          </a:xfrm>
          <a:prstGeom prst="rect">
            <a:avLst/>
          </a:prstGeom>
        </p:spPr>
      </p:pic>
      <p:pic>
        <p:nvPicPr>
          <p:cNvPr id="4" name="Content Placeholder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2336" y="3410786"/>
            <a:ext cx="4621142" cy="2990150"/>
          </a:xfrm>
          <a:prstGeom prst="rect">
            <a:avLst/>
          </a:prstGeom>
        </p:spPr>
      </p:pic>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t="51559"/>
          <a:stretch/>
        </p:blipFill>
        <p:spPr>
          <a:xfrm>
            <a:off x="5032469" y="4311420"/>
            <a:ext cx="6949382" cy="2178242"/>
          </a:xfrm>
          <a:prstGeom prst="rect">
            <a:avLst/>
          </a:prstGeom>
        </p:spPr>
      </p:pic>
    </p:spTree>
    <p:extLst>
      <p:ext uri="{BB962C8B-B14F-4D97-AF65-F5344CB8AC3E}">
        <p14:creationId xmlns:p14="http://schemas.microsoft.com/office/powerpoint/2010/main" val="34131992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4000" t="4512" r="6667" b="4236"/>
          <a:stretch/>
        </p:blipFill>
        <p:spPr>
          <a:xfrm>
            <a:off x="2459296" y="1358826"/>
            <a:ext cx="7567206" cy="5001598"/>
          </a:xfrm>
        </p:spPr>
      </p:pic>
      <p:sp>
        <p:nvSpPr>
          <p:cNvPr id="7" name="Title 1"/>
          <p:cNvSpPr>
            <a:spLocks noGrp="1"/>
          </p:cNvSpPr>
          <p:nvPr>
            <p:ph type="title"/>
          </p:nvPr>
        </p:nvSpPr>
        <p:spPr>
          <a:xfrm>
            <a:off x="580103" y="365125"/>
            <a:ext cx="11031794" cy="1197345"/>
          </a:xfrm>
        </p:spPr>
        <p:txBody>
          <a:bodyPr>
            <a:normAutofit/>
          </a:bodyPr>
          <a:lstStyle/>
          <a:p>
            <a:pPr algn="ctr"/>
            <a:r>
              <a:rPr lang="en-US" sz="5400" b="1" dirty="0">
                <a:solidFill>
                  <a:srgbClr val="859659"/>
                </a:solidFill>
                <a:latin typeface="+mn-lt"/>
              </a:rPr>
              <a:t>BRINGING MONTANA TRUE TO LIFE</a:t>
            </a:r>
          </a:p>
        </p:txBody>
      </p:sp>
    </p:spTree>
    <p:extLst>
      <p:ext uri="{BB962C8B-B14F-4D97-AF65-F5344CB8AC3E}">
        <p14:creationId xmlns:p14="http://schemas.microsoft.com/office/powerpoint/2010/main" val="15377734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2498652"/>
            <a:ext cx="10515600" cy="1255749"/>
          </a:xfrm>
        </p:spPr>
        <p:txBody>
          <a:bodyPr>
            <a:normAutofit/>
          </a:bodyPr>
          <a:lstStyle/>
          <a:p>
            <a:pPr algn="ctr"/>
            <a:r>
              <a:rPr lang="en-US" b="1" dirty="0">
                <a:solidFill>
                  <a:srgbClr val="859659"/>
                </a:solidFill>
                <a:latin typeface="+mn-lt"/>
              </a:rPr>
              <a:t>NEW INSTITUTIONAL MARKS</a:t>
            </a:r>
          </a:p>
        </p:txBody>
      </p:sp>
    </p:spTree>
    <p:extLst>
      <p:ext uri="{BB962C8B-B14F-4D97-AF65-F5344CB8AC3E}">
        <p14:creationId xmlns:p14="http://schemas.microsoft.com/office/powerpoint/2010/main" val="20796482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10622" y="3293601"/>
            <a:ext cx="5997678" cy="1226022"/>
          </a:xfr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8464" y="1068073"/>
            <a:ext cx="5589836" cy="1326494"/>
          </a:xfrm>
          <a:prstGeom prst="rect">
            <a:avLst/>
          </a:prstGeom>
        </p:spPr>
      </p:pic>
    </p:spTree>
    <p:extLst>
      <p:ext uri="{BB962C8B-B14F-4D97-AF65-F5344CB8AC3E}">
        <p14:creationId xmlns:p14="http://schemas.microsoft.com/office/powerpoint/2010/main" val="24750197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87953" y="616172"/>
            <a:ext cx="7816094" cy="864366"/>
          </a:xfr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16286"/>
          <a:stretch/>
        </p:blipFill>
        <p:spPr>
          <a:xfrm>
            <a:off x="3286990" y="2041451"/>
            <a:ext cx="5830670" cy="3158344"/>
          </a:xfrm>
          <a:prstGeom prst="rect">
            <a:avLst/>
          </a:prstGeom>
          <a:ln>
            <a:noFill/>
          </a:ln>
          <a:effectLst>
            <a:softEdge rad="112500"/>
          </a:effectLst>
        </p:spPr>
      </p:pic>
    </p:spTree>
    <p:extLst>
      <p:ext uri="{BB962C8B-B14F-4D97-AF65-F5344CB8AC3E}">
        <p14:creationId xmlns:p14="http://schemas.microsoft.com/office/powerpoint/2010/main" val="17693329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596361" y="1073888"/>
            <a:ext cx="3777752" cy="4533302"/>
          </a:xfr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0061" y="1060098"/>
            <a:ext cx="3848078" cy="4617688"/>
          </a:xfrm>
          <a:prstGeom prst="rect">
            <a:avLst/>
          </a:prstGeom>
        </p:spPr>
      </p:pic>
    </p:spTree>
    <p:extLst>
      <p:ext uri="{BB962C8B-B14F-4D97-AF65-F5344CB8AC3E}">
        <p14:creationId xmlns:p14="http://schemas.microsoft.com/office/powerpoint/2010/main" val="9378711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71947" y="1805821"/>
            <a:ext cx="3539614" cy="2910800"/>
          </a:xfr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99817" y="1703680"/>
            <a:ext cx="3283974" cy="2740296"/>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34924" t="8247" r="5486"/>
          <a:stretch/>
        </p:blipFill>
        <p:spPr>
          <a:xfrm>
            <a:off x="8849422" y="1703680"/>
            <a:ext cx="2930834" cy="291997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7131974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103" y="365125"/>
            <a:ext cx="10773697" cy="1197345"/>
          </a:xfrm>
        </p:spPr>
        <p:txBody>
          <a:bodyPr>
            <a:normAutofit fontScale="90000"/>
          </a:bodyPr>
          <a:lstStyle/>
          <a:p>
            <a:r>
              <a:rPr lang="en-US" b="1" dirty="0">
                <a:solidFill>
                  <a:srgbClr val="859659"/>
                </a:solidFill>
              </a:rPr>
              <a:t>COLLATERAL PACKAGE</a:t>
            </a:r>
            <a:br>
              <a:rPr lang="en-US" dirty="0">
                <a:solidFill>
                  <a:srgbClr val="859659"/>
                </a:solidFill>
              </a:rPr>
            </a:br>
            <a:r>
              <a:rPr lang="en-US" i="1" dirty="0">
                <a:solidFill>
                  <a:srgbClr val="859659"/>
                </a:solidFill>
              </a:rPr>
              <a:t>Business cards, letterhead, envelopes</a:t>
            </a:r>
          </a:p>
        </p:txBody>
      </p:sp>
      <p:pic>
        <p:nvPicPr>
          <p:cNvPr id="4" name="Content Placeholder 3"/>
          <p:cNvPicPr>
            <a:picLocks noGrp="1" noChangeAspect="1"/>
          </p:cNvPicPr>
          <p:nvPr>
            <p:ph idx="1"/>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4657" t="14570" b="9330"/>
          <a:stretch/>
        </p:blipFill>
        <p:spPr>
          <a:xfrm>
            <a:off x="689742" y="1562470"/>
            <a:ext cx="9049682" cy="4673752"/>
          </a:xfrm>
        </p:spPr>
      </p:pic>
    </p:spTree>
    <p:extLst>
      <p:ext uri="{BB962C8B-B14F-4D97-AF65-F5344CB8AC3E}">
        <p14:creationId xmlns:p14="http://schemas.microsoft.com/office/powerpoint/2010/main" val="22980759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6182" y="365125"/>
            <a:ext cx="10717618" cy="1197345"/>
          </a:xfrm>
        </p:spPr>
        <p:txBody>
          <a:bodyPr/>
          <a:lstStyle/>
          <a:p>
            <a:r>
              <a:rPr lang="en-US" sz="5400" b="1" dirty="0">
                <a:solidFill>
                  <a:srgbClr val="859659"/>
                </a:solidFill>
                <a:latin typeface="+mn-lt"/>
              </a:rPr>
              <a:t>WHAT’S NEXT</a:t>
            </a:r>
            <a:r>
              <a:rPr lang="en-US" dirty="0">
                <a:latin typeface="+mn-lt"/>
              </a:rPr>
              <a:t>	</a:t>
            </a:r>
          </a:p>
        </p:txBody>
      </p:sp>
      <p:sp>
        <p:nvSpPr>
          <p:cNvPr id="3" name="Content Placeholder 2"/>
          <p:cNvSpPr>
            <a:spLocks noGrp="1"/>
          </p:cNvSpPr>
          <p:nvPr>
            <p:ph idx="1"/>
          </p:nvPr>
        </p:nvSpPr>
        <p:spPr>
          <a:xfrm>
            <a:off x="636182" y="1625749"/>
            <a:ext cx="10942673" cy="4351338"/>
          </a:xfrm>
        </p:spPr>
        <p:txBody>
          <a:bodyPr/>
          <a:lstStyle/>
          <a:p>
            <a:pPr marL="457200" indent="-457200"/>
            <a:r>
              <a:rPr lang="en-US" sz="3200" dirty="0">
                <a:latin typeface="+mn-lt"/>
              </a:rPr>
              <a:t>Extend the brand across campus, in the community, and beyond  </a:t>
            </a:r>
          </a:p>
          <a:p>
            <a:pPr marL="457200" indent="-457200"/>
            <a:r>
              <a:rPr lang="en-US" sz="3200" dirty="0">
                <a:latin typeface="+mn-lt"/>
              </a:rPr>
              <a:t>Brand consistency </a:t>
            </a:r>
          </a:p>
          <a:p>
            <a:pPr marL="457200" indent="-457200"/>
            <a:r>
              <a:rPr lang="en-US" sz="3200" dirty="0">
                <a:latin typeface="+mn-lt"/>
              </a:rPr>
              <a:t>Recruit ambassadors</a:t>
            </a:r>
          </a:p>
          <a:p>
            <a:endParaRPr lang="en-US" dirty="0">
              <a:latin typeface="+mn-lt"/>
            </a:endParaRPr>
          </a:p>
          <a:p>
            <a:pPr marL="0" indent="0">
              <a:buNone/>
            </a:pPr>
            <a:endParaRPr lang="en-US" dirty="0">
              <a:latin typeface="+mn-lt"/>
            </a:endParaRPr>
          </a:p>
        </p:txBody>
      </p:sp>
    </p:spTree>
    <p:extLst>
      <p:ext uri="{BB962C8B-B14F-4D97-AF65-F5344CB8AC3E}">
        <p14:creationId xmlns:p14="http://schemas.microsoft.com/office/powerpoint/2010/main" val="3286655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a:solidFill>
                  <a:srgbClr val="859659"/>
                </a:solidFill>
                <a:latin typeface="+mn-lt"/>
              </a:rPr>
              <a:t>Celebrating Our Success</a:t>
            </a:r>
          </a:p>
        </p:txBody>
      </p:sp>
      <p:sp>
        <p:nvSpPr>
          <p:cNvPr id="3" name="Content Placeholder 2"/>
          <p:cNvSpPr>
            <a:spLocks noGrp="1"/>
          </p:cNvSpPr>
          <p:nvPr>
            <p:ph idx="1"/>
          </p:nvPr>
        </p:nvSpPr>
        <p:spPr/>
        <p:txBody>
          <a:bodyPr/>
          <a:lstStyle/>
          <a:p>
            <a:r>
              <a:rPr lang="en-US" sz="3200" dirty="0">
                <a:latin typeface="+mn-lt"/>
              </a:rPr>
              <a:t>In-person instruction</a:t>
            </a:r>
          </a:p>
          <a:p>
            <a:r>
              <a:rPr lang="en-US" sz="3200" dirty="0">
                <a:latin typeface="+mn-lt"/>
              </a:rPr>
              <a:t>Lowest student debt in Montana</a:t>
            </a:r>
          </a:p>
          <a:p>
            <a:r>
              <a:rPr lang="en-US" sz="3200" dirty="0">
                <a:latin typeface="+mn-lt"/>
              </a:rPr>
              <a:t>Princeton review</a:t>
            </a:r>
          </a:p>
          <a:p>
            <a:r>
              <a:rPr lang="en-US" sz="3200" dirty="0">
                <a:latin typeface="+mn-lt"/>
              </a:rPr>
              <a:t>ABET accreditation</a:t>
            </a:r>
          </a:p>
          <a:p>
            <a:r>
              <a:rPr lang="en-US" sz="3200" dirty="0">
                <a:latin typeface="+mn-lt"/>
              </a:rPr>
              <a:t>First cross-country team/meet TODAY</a:t>
            </a:r>
          </a:p>
          <a:p>
            <a:r>
              <a:rPr lang="en-US" sz="3200" dirty="0">
                <a:latin typeface="+mn-lt"/>
              </a:rPr>
              <a:t>120 years of Montana Tech</a:t>
            </a:r>
          </a:p>
          <a:p>
            <a:r>
              <a:rPr lang="en-US" sz="3200" dirty="0">
                <a:latin typeface="+mn-lt"/>
              </a:rPr>
              <a:t>890 years of faculty/staff support</a:t>
            </a:r>
          </a:p>
          <a:p>
            <a:endParaRPr lang="en-US" dirty="0"/>
          </a:p>
        </p:txBody>
      </p:sp>
    </p:spTree>
    <p:extLst>
      <p:ext uri="{BB962C8B-B14F-4D97-AF65-F5344CB8AC3E}">
        <p14:creationId xmlns:p14="http://schemas.microsoft.com/office/powerpoint/2010/main" val="36145857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3976"/>
            <a:ext cx="10515600" cy="1273769"/>
          </a:xfrm>
        </p:spPr>
        <p:txBody>
          <a:bodyPr>
            <a:noAutofit/>
          </a:bodyPr>
          <a:lstStyle/>
          <a:p>
            <a:pPr algn="ctr"/>
            <a:r>
              <a:rPr lang="en-US" sz="5400" b="1" dirty="0">
                <a:solidFill>
                  <a:srgbClr val="859659"/>
                </a:solidFill>
                <a:latin typeface="+mn-lt"/>
              </a:rPr>
              <a:t>DayOne</a:t>
            </a:r>
            <a:br>
              <a:rPr lang="en-US" sz="5400" b="1" dirty="0">
                <a:solidFill>
                  <a:srgbClr val="859659"/>
                </a:solidFill>
                <a:latin typeface="+mn-lt"/>
              </a:rPr>
            </a:br>
            <a:r>
              <a:rPr lang="en-US" sz="5400" b="1" dirty="0">
                <a:solidFill>
                  <a:srgbClr val="859659"/>
                </a:solidFill>
                <a:latin typeface="+mn-lt"/>
              </a:rPr>
              <a:t>Montana Tech’s Giving Event</a:t>
            </a:r>
          </a:p>
        </p:txBody>
      </p:sp>
      <p:sp>
        <p:nvSpPr>
          <p:cNvPr id="3" name="Content Placeholder 2"/>
          <p:cNvSpPr>
            <a:spLocks noGrp="1"/>
          </p:cNvSpPr>
          <p:nvPr>
            <p:ph idx="1"/>
          </p:nvPr>
        </p:nvSpPr>
        <p:spPr>
          <a:xfrm>
            <a:off x="4378036" y="1468582"/>
            <a:ext cx="6975764" cy="4184074"/>
          </a:xfrm>
        </p:spPr>
        <p:txBody>
          <a:bodyPr>
            <a:normAutofit fontScale="25000" lnSpcReduction="20000"/>
          </a:bodyPr>
          <a:lstStyle/>
          <a:p>
            <a:pPr marL="0" indent="0">
              <a:buNone/>
            </a:pPr>
            <a:r>
              <a:rPr lang="en-US" sz="9600" dirty="0">
                <a:latin typeface="+mn-lt"/>
              </a:rPr>
              <a:t>DayOne is only possible because of you…</a:t>
            </a:r>
          </a:p>
          <a:p>
            <a:pPr marL="0" indent="0" algn="ctr">
              <a:buNone/>
            </a:pPr>
            <a:r>
              <a:rPr lang="en-US" sz="9600" b="1" dirty="0">
                <a:solidFill>
                  <a:schemeClr val="accent6">
                    <a:lumMod val="75000"/>
                  </a:schemeClr>
                </a:solidFill>
                <a:latin typeface="+mn-lt"/>
              </a:rPr>
              <a:t>THANK YOU! </a:t>
            </a:r>
          </a:p>
          <a:p>
            <a:pPr marL="0" indent="0">
              <a:buNone/>
            </a:pPr>
            <a:r>
              <a:rPr lang="en-US" sz="9600" dirty="0">
                <a:latin typeface="+mn-lt"/>
              </a:rPr>
              <a:t>So what is DayOne?</a:t>
            </a:r>
          </a:p>
          <a:p>
            <a:pPr>
              <a:lnSpc>
                <a:spcPct val="120000"/>
              </a:lnSpc>
            </a:pPr>
            <a:r>
              <a:rPr lang="en-US" sz="9600" dirty="0">
                <a:latin typeface="+mn-lt"/>
              </a:rPr>
              <a:t>DayOne is a celebration of Montana Technological University’s first day of classes on the 11th of September in 1900.</a:t>
            </a:r>
          </a:p>
          <a:p>
            <a:pPr>
              <a:lnSpc>
                <a:spcPct val="120000"/>
              </a:lnSpc>
            </a:pPr>
            <a:r>
              <a:rPr lang="en-US" sz="9600" dirty="0">
                <a:latin typeface="+mn-lt"/>
              </a:rPr>
              <a:t>DayOne is the opportunity to celebrate with our Montana Tech community, share all the good things happening on our campuses, and raise funds in focused areas for our departments, programs, clubs and initiatives.</a:t>
            </a:r>
          </a:p>
          <a:p>
            <a:pPr marL="0" indent="0">
              <a:buNone/>
            </a:pPr>
            <a:br>
              <a:rPr lang="en-US" sz="8000" dirty="0">
                <a:latin typeface="+mn-lt"/>
              </a:rPr>
            </a:br>
            <a:r>
              <a:rPr lang="en-US" sz="8000" dirty="0">
                <a:latin typeface="+mn-lt"/>
              </a:rPr>
              <a:t> </a:t>
            </a:r>
          </a:p>
          <a:p>
            <a:endParaRPr lang="en-US" dirty="0"/>
          </a:p>
          <a:p>
            <a:endParaRPr lang="en-US" dirty="0"/>
          </a:p>
          <a:p>
            <a:endParaRPr lang="en-US" dirty="0"/>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491" y="1679509"/>
            <a:ext cx="3806891" cy="3806891"/>
          </a:xfrm>
          <a:prstGeom prst="rect">
            <a:avLst/>
          </a:prstGeom>
        </p:spPr>
      </p:pic>
    </p:spTree>
    <p:extLst>
      <p:ext uri="{BB962C8B-B14F-4D97-AF65-F5344CB8AC3E}">
        <p14:creationId xmlns:p14="http://schemas.microsoft.com/office/powerpoint/2010/main" val="41289576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75748"/>
          </a:xfrm>
        </p:spPr>
        <p:txBody>
          <a:bodyPr>
            <a:normAutofit/>
          </a:bodyPr>
          <a:lstStyle/>
          <a:p>
            <a:pPr algn="ctr"/>
            <a:r>
              <a:rPr lang="en-US" sz="5400" b="1" dirty="0">
                <a:solidFill>
                  <a:srgbClr val="859659"/>
                </a:solidFill>
                <a:latin typeface="+mn-lt"/>
              </a:rPr>
              <a:t>Why is DayOne Important?</a:t>
            </a:r>
          </a:p>
        </p:txBody>
      </p:sp>
      <p:sp>
        <p:nvSpPr>
          <p:cNvPr id="3" name="Content Placeholder 2"/>
          <p:cNvSpPr>
            <a:spLocks noGrp="1"/>
          </p:cNvSpPr>
          <p:nvPr>
            <p:ph idx="1"/>
          </p:nvPr>
        </p:nvSpPr>
        <p:spPr>
          <a:xfrm>
            <a:off x="5237017" y="1440873"/>
            <a:ext cx="6677891" cy="4736090"/>
          </a:xfrm>
        </p:spPr>
        <p:txBody>
          <a:bodyPr>
            <a:normAutofit fontScale="25000" lnSpcReduction="20000"/>
          </a:bodyPr>
          <a:lstStyle/>
          <a:p>
            <a:pPr>
              <a:lnSpc>
                <a:spcPct val="160000"/>
              </a:lnSpc>
              <a:spcBef>
                <a:spcPts val="0"/>
              </a:spcBef>
            </a:pPr>
            <a:r>
              <a:rPr lang="en-US" sz="9800" dirty="0">
                <a:latin typeface="+mn-lt"/>
              </a:rPr>
              <a:t>The students and programs we serve </a:t>
            </a:r>
          </a:p>
          <a:p>
            <a:pPr marL="0" indent="0">
              <a:lnSpc>
                <a:spcPct val="160000"/>
              </a:lnSpc>
              <a:spcBef>
                <a:spcPts val="0"/>
              </a:spcBef>
              <a:buNone/>
            </a:pPr>
            <a:r>
              <a:rPr lang="en-US" sz="9800" dirty="0">
                <a:latin typeface="+mn-lt"/>
              </a:rPr>
              <a:t> </a:t>
            </a:r>
          </a:p>
          <a:p>
            <a:pPr>
              <a:lnSpc>
                <a:spcPct val="160000"/>
              </a:lnSpc>
              <a:spcBef>
                <a:spcPts val="0"/>
              </a:spcBef>
            </a:pPr>
            <a:r>
              <a:rPr lang="en-US" sz="9800" dirty="0">
                <a:latin typeface="+mn-lt"/>
              </a:rPr>
              <a:t>It’s beyond giving it’s about ENGAGEMENT</a:t>
            </a:r>
          </a:p>
          <a:p>
            <a:pPr marL="0" indent="0">
              <a:lnSpc>
                <a:spcPct val="160000"/>
              </a:lnSpc>
              <a:spcBef>
                <a:spcPts val="0"/>
              </a:spcBef>
              <a:buNone/>
            </a:pPr>
            <a:r>
              <a:rPr lang="en-US" sz="9800" dirty="0">
                <a:latin typeface="+mn-lt"/>
              </a:rPr>
              <a:t> </a:t>
            </a:r>
          </a:p>
          <a:p>
            <a:pPr>
              <a:lnSpc>
                <a:spcPct val="160000"/>
              </a:lnSpc>
              <a:spcBef>
                <a:spcPts val="0"/>
              </a:spcBef>
            </a:pPr>
            <a:r>
              <a:rPr lang="en-US" sz="9800" dirty="0">
                <a:latin typeface="+mn-lt"/>
              </a:rPr>
              <a:t>Providing motivated alumni, friends and donors opportunities to support what they love</a:t>
            </a:r>
          </a:p>
          <a:p>
            <a:pPr marL="0" indent="0">
              <a:lnSpc>
                <a:spcPct val="160000"/>
              </a:lnSpc>
              <a:spcBef>
                <a:spcPts val="0"/>
              </a:spcBef>
              <a:buNone/>
            </a:pPr>
            <a:endParaRPr lang="en-US" sz="9800" dirty="0">
              <a:latin typeface="+mn-lt"/>
            </a:endParaRPr>
          </a:p>
          <a:p>
            <a:pPr>
              <a:lnSpc>
                <a:spcPct val="160000"/>
              </a:lnSpc>
              <a:spcBef>
                <a:spcPts val="0"/>
              </a:spcBef>
            </a:pPr>
            <a:r>
              <a:rPr lang="en-US" sz="9800" dirty="0">
                <a:latin typeface="+mn-lt"/>
              </a:rPr>
              <a:t>Advancing as </a:t>
            </a:r>
            <a:r>
              <a:rPr lang="en-US" sz="9800" b="1" dirty="0">
                <a:solidFill>
                  <a:schemeClr val="accent6">
                    <a:lumMod val="75000"/>
                  </a:schemeClr>
                </a:solidFill>
                <a:latin typeface="+mn-lt"/>
              </a:rPr>
              <a:t>ONE </a:t>
            </a:r>
          </a:p>
          <a:p>
            <a:pPr marL="0" indent="0">
              <a:buNone/>
            </a:pPr>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2467" y="4426367"/>
            <a:ext cx="2617715" cy="175059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467" y="1440873"/>
            <a:ext cx="2617715" cy="1720993"/>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11245" y="2705375"/>
            <a:ext cx="2593264" cy="1944949"/>
          </a:xfrm>
          <a:prstGeom prst="rect">
            <a:avLst/>
          </a:prstGeom>
        </p:spPr>
      </p:pic>
    </p:spTree>
    <p:extLst>
      <p:ext uri="{BB962C8B-B14F-4D97-AF65-F5344CB8AC3E}">
        <p14:creationId xmlns:p14="http://schemas.microsoft.com/office/powerpoint/2010/main" val="41954478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US" sz="6000" b="1" dirty="0">
                <a:solidFill>
                  <a:srgbClr val="859659"/>
                </a:solidFill>
                <a:latin typeface="+mn-lt"/>
              </a:rPr>
            </a:br>
            <a:r>
              <a:rPr lang="en-US" sz="6000" b="1" dirty="0">
                <a:solidFill>
                  <a:srgbClr val="859659"/>
                </a:solidFill>
                <a:latin typeface="+mn-lt"/>
              </a:rPr>
              <a:t>What are the impacts of DayOne?</a:t>
            </a:r>
            <a:br>
              <a:rPr lang="en-US" dirty="0">
                <a:solidFill>
                  <a:srgbClr val="859659"/>
                </a:solidFill>
              </a:rPr>
            </a:br>
            <a:endParaRPr lang="en-US" sz="5400" dirty="0">
              <a:solidFill>
                <a:srgbClr val="859659"/>
              </a:solidFill>
              <a:latin typeface="+mn-lt"/>
            </a:endParaRPr>
          </a:p>
        </p:txBody>
      </p:sp>
      <p:sp>
        <p:nvSpPr>
          <p:cNvPr id="3" name="Content Placeholder 2"/>
          <p:cNvSpPr>
            <a:spLocks noGrp="1"/>
          </p:cNvSpPr>
          <p:nvPr>
            <p:ph idx="1"/>
          </p:nvPr>
        </p:nvSpPr>
        <p:spPr>
          <a:xfrm>
            <a:off x="838200" y="3382801"/>
            <a:ext cx="10515599" cy="2794162"/>
          </a:xfrm>
        </p:spPr>
        <p:txBody>
          <a:bodyPr>
            <a:normAutofit fontScale="70000" lnSpcReduction="20000"/>
          </a:bodyPr>
          <a:lstStyle/>
          <a:p>
            <a:pPr lvl="0">
              <a:lnSpc>
                <a:spcPct val="150000"/>
              </a:lnSpc>
            </a:pPr>
            <a:r>
              <a:rPr lang="en-US" sz="3100" dirty="0">
                <a:latin typeface="+mn-lt"/>
              </a:rPr>
              <a:t>Dollars raised  - $455,000 from 2017-2019</a:t>
            </a:r>
          </a:p>
          <a:p>
            <a:pPr lvl="0">
              <a:lnSpc>
                <a:spcPct val="150000"/>
              </a:lnSpc>
            </a:pPr>
            <a:r>
              <a:rPr lang="en-US" sz="3100" dirty="0">
                <a:latin typeface="+mn-lt"/>
              </a:rPr>
              <a:t>Total Donors  - 1,255 donors from 2017-2019</a:t>
            </a:r>
          </a:p>
          <a:p>
            <a:pPr>
              <a:lnSpc>
                <a:spcPct val="150000"/>
              </a:lnSpc>
            </a:pPr>
            <a:r>
              <a:rPr lang="en-US" sz="3100" dirty="0">
                <a:latin typeface="+mn-lt"/>
              </a:rPr>
              <a:t>Total New Donors – 600 from 2017-2019</a:t>
            </a:r>
          </a:p>
          <a:p>
            <a:pPr lvl="0">
              <a:lnSpc>
                <a:spcPct val="150000"/>
              </a:lnSpc>
            </a:pPr>
            <a:r>
              <a:rPr lang="en-US" sz="3100" dirty="0">
                <a:latin typeface="+mn-lt"/>
              </a:rPr>
              <a:t>Programs impacted - 45 projects over the last 4 years</a:t>
            </a:r>
          </a:p>
          <a:p>
            <a:pPr lvl="0">
              <a:lnSpc>
                <a:spcPct val="150000"/>
              </a:lnSpc>
            </a:pPr>
            <a:r>
              <a:rPr lang="en-US" sz="3100" dirty="0">
                <a:latin typeface="+mn-lt"/>
              </a:rPr>
              <a:t>Matched Dollars - $156,000 in matching funds for projects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799" y="1371121"/>
            <a:ext cx="10058400" cy="2011680"/>
          </a:xfrm>
          <a:prstGeom prst="rect">
            <a:avLst/>
          </a:prstGeom>
        </p:spPr>
      </p:pic>
    </p:spTree>
    <p:extLst>
      <p:ext uri="{BB962C8B-B14F-4D97-AF65-F5344CB8AC3E}">
        <p14:creationId xmlns:p14="http://schemas.microsoft.com/office/powerpoint/2010/main" val="34972880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5692" y="3770559"/>
            <a:ext cx="2940953" cy="2575559"/>
          </a:xfrm>
          <a:prstGeom prst="rect">
            <a:avLst/>
          </a:prstGeom>
        </p:spPr>
      </p:pic>
      <p:sp>
        <p:nvSpPr>
          <p:cNvPr id="2" name="Title 1"/>
          <p:cNvSpPr>
            <a:spLocks noGrp="1"/>
          </p:cNvSpPr>
          <p:nvPr>
            <p:ph type="title"/>
          </p:nvPr>
        </p:nvSpPr>
        <p:spPr/>
        <p:txBody>
          <a:bodyPr>
            <a:normAutofit/>
          </a:bodyPr>
          <a:lstStyle/>
          <a:p>
            <a:pPr algn="ctr"/>
            <a:r>
              <a:rPr lang="en-US" sz="5400" dirty="0">
                <a:solidFill>
                  <a:srgbClr val="859659"/>
                </a:solidFill>
                <a:latin typeface="+mn-lt"/>
              </a:rPr>
              <a:t>DayOne 2020 and the final push</a:t>
            </a:r>
          </a:p>
        </p:txBody>
      </p:sp>
      <p:sp>
        <p:nvSpPr>
          <p:cNvPr id="3" name="Content Placeholder 2"/>
          <p:cNvSpPr>
            <a:spLocks noGrp="1"/>
          </p:cNvSpPr>
          <p:nvPr>
            <p:ph idx="1"/>
          </p:nvPr>
        </p:nvSpPr>
        <p:spPr>
          <a:xfrm>
            <a:off x="4987636" y="1467500"/>
            <a:ext cx="6366164" cy="4709463"/>
          </a:xfrm>
        </p:spPr>
        <p:txBody>
          <a:bodyPr>
            <a:normAutofit/>
          </a:bodyPr>
          <a:lstStyle/>
          <a:p>
            <a:r>
              <a:rPr lang="en-US" sz="3200" dirty="0">
                <a:latin typeface="+mn-lt"/>
              </a:rPr>
              <a:t>Donors</a:t>
            </a:r>
          </a:p>
          <a:p>
            <a:r>
              <a:rPr lang="en-US" sz="3200" dirty="0">
                <a:latin typeface="+mn-lt"/>
              </a:rPr>
              <a:t>Dollars</a:t>
            </a:r>
          </a:p>
          <a:p>
            <a:r>
              <a:rPr lang="en-US" sz="3200" dirty="0">
                <a:latin typeface="+mn-lt"/>
              </a:rPr>
              <a:t>Matching Opportunities</a:t>
            </a:r>
          </a:p>
          <a:p>
            <a:r>
              <a:rPr lang="en-US" sz="3200" dirty="0">
                <a:latin typeface="+mn-lt"/>
              </a:rPr>
              <a:t>Departmental Challenge</a:t>
            </a:r>
          </a:p>
          <a:p>
            <a:r>
              <a:rPr lang="en-US" sz="3200" dirty="0">
                <a:latin typeface="+mn-lt"/>
              </a:rPr>
              <a:t>Ambassador Leaderboard</a:t>
            </a:r>
          </a:p>
          <a:p>
            <a:r>
              <a:rPr lang="en-US" sz="3200" dirty="0">
                <a:latin typeface="+mn-lt"/>
              </a:rPr>
              <a:t>Giving Incentives</a:t>
            </a:r>
          </a:p>
          <a:p>
            <a:r>
              <a:rPr lang="en-US" sz="3200" dirty="0">
                <a:latin typeface="+mn-lt"/>
              </a:rPr>
              <a:t>And time left on the clock!</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5692" y="1467500"/>
            <a:ext cx="2940953" cy="2940953"/>
          </a:xfrm>
          <a:prstGeom prst="rect">
            <a:avLst/>
          </a:prstGeom>
        </p:spPr>
      </p:pic>
    </p:spTree>
    <p:extLst>
      <p:ext uri="{BB962C8B-B14F-4D97-AF65-F5344CB8AC3E}">
        <p14:creationId xmlns:p14="http://schemas.microsoft.com/office/powerpoint/2010/main" val="17908591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70948"/>
          </a:xfrm>
        </p:spPr>
        <p:txBody>
          <a:bodyPr>
            <a:noAutofit/>
          </a:bodyPr>
          <a:lstStyle/>
          <a:p>
            <a:pPr algn="ctr"/>
            <a:r>
              <a:rPr lang="en-US" sz="5400" dirty="0">
                <a:solidFill>
                  <a:srgbClr val="859659"/>
                </a:solidFill>
                <a:latin typeface="+mn-lt"/>
              </a:rPr>
              <a:t>DayOne is just the beginning…</a:t>
            </a:r>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8765" y="1136074"/>
            <a:ext cx="7121235" cy="5140034"/>
          </a:xfrm>
        </p:spPr>
      </p:pic>
      <p:sp>
        <p:nvSpPr>
          <p:cNvPr id="11" name="TextBox 10"/>
          <p:cNvSpPr txBox="1"/>
          <p:nvPr/>
        </p:nvSpPr>
        <p:spPr>
          <a:xfrm>
            <a:off x="7620000" y="2551929"/>
            <a:ext cx="4572000" cy="2308324"/>
          </a:xfrm>
          <a:prstGeom prst="rect">
            <a:avLst/>
          </a:prstGeom>
          <a:noFill/>
        </p:spPr>
        <p:txBody>
          <a:bodyPr wrap="square" rtlCol="0">
            <a:spAutoFit/>
          </a:bodyPr>
          <a:lstStyle/>
          <a:p>
            <a:r>
              <a:rPr lang="en-US" sz="3600" dirty="0"/>
              <a:t>Why growing </a:t>
            </a:r>
            <a:r>
              <a:rPr lang="en-US" sz="3600" b="1" dirty="0">
                <a:solidFill>
                  <a:schemeClr val="accent6">
                    <a:lumMod val="75000"/>
                  </a:schemeClr>
                </a:solidFill>
              </a:rPr>
              <a:t>COMMUNICATION</a:t>
            </a:r>
            <a:r>
              <a:rPr lang="en-US" sz="3600" dirty="0"/>
              <a:t> </a:t>
            </a:r>
          </a:p>
          <a:p>
            <a:r>
              <a:rPr lang="en-US" sz="3600" dirty="0"/>
              <a:t>and </a:t>
            </a:r>
            <a:r>
              <a:rPr lang="en-US" sz="3600" b="1" dirty="0">
                <a:solidFill>
                  <a:schemeClr val="accent6">
                    <a:lumMod val="75000"/>
                  </a:schemeClr>
                </a:solidFill>
              </a:rPr>
              <a:t>ENGAGEMENT </a:t>
            </a:r>
          </a:p>
          <a:p>
            <a:r>
              <a:rPr lang="en-US" sz="3600" dirty="0"/>
              <a:t>matters.</a:t>
            </a:r>
          </a:p>
        </p:txBody>
      </p:sp>
    </p:spTree>
    <p:extLst>
      <p:ext uri="{BB962C8B-B14F-4D97-AF65-F5344CB8AC3E}">
        <p14:creationId xmlns:p14="http://schemas.microsoft.com/office/powerpoint/2010/main" val="2481820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92471" y="855242"/>
            <a:ext cx="5801784" cy="4351338"/>
          </a:xfrm>
          <a:prstGeom prst="rect">
            <a:avLst/>
          </a:prstGeom>
        </p:spPr>
      </p:pic>
      <p:sp>
        <p:nvSpPr>
          <p:cNvPr id="6" name="TextBox 5"/>
          <p:cNvSpPr txBox="1"/>
          <p:nvPr/>
        </p:nvSpPr>
        <p:spPr>
          <a:xfrm>
            <a:off x="3981683" y="780596"/>
            <a:ext cx="4023360" cy="1015663"/>
          </a:xfrm>
          <a:prstGeom prst="rect">
            <a:avLst/>
          </a:prstGeom>
          <a:noFill/>
        </p:spPr>
        <p:txBody>
          <a:bodyPr wrap="square" rtlCol="0">
            <a:spAutoFit/>
          </a:bodyPr>
          <a:lstStyle/>
          <a:p>
            <a:r>
              <a:rPr lang="en-US" sz="6000" b="1" dirty="0">
                <a:solidFill>
                  <a:srgbClr val="859659"/>
                </a:solidFill>
              </a:rPr>
              <a:t>THANK YOU</a:t>
            </a:r>
          </a:p>
        </p:txBody>
      </p:sp>
    </p:spTree>
    <p:extLst>
      <p:ext uri="{BB962C8B-B14F-4D97-AF65-F5344CB8AC3E}">
        <p14:creationId xmlns:p14="http://schemas.microsoft.com/office/powerpoint/2010/main" val="568779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52939"/>
          </a:xfrm>
        </p:spPr>
        <p:txBody>
          <a:bodyPr>
            <a:noAutofit/>
          </a:bodyPr>
          <a:lstStyle/>
          <a:p>
            <a:pPr algn="ctr"/>
            <a:r>
              <a:rPr lang="en-US" sz="5400" b="1" dirty="0">
                <a:solidFill>
                  <a:srgbClr val="859659"/>
                </a:solidFill>
                <a:latin typeface="+mn-lt"/>
              </a:rPr>
              <a:t>External consultants:</a:t>
            </a:r>
            <a:br>
              <a:rPr lang="en-US" sz="5400" b="1" dirty="0">
                <a:solidFill>
                  <a:srgbClr val="859659"/>
                </a:solidFill>
                <a:latin typeface="+mn-lt"/>
              </a:rPr>
            </a:br>
            <a:r>
              <a:rPr lang="en-US" sz="5400" b="1" dirty="0">
                <a:solidFill>
                  <a:srgbClr val="859659"/>
                </a:solidFill>
                <a:latin typeface="+mn-lt"/>
              </a:rPr>
              <a:t> </a:t>
            </a:r>
            <a:r>
              <a:rPr lang="en-US" sz="5400" b="1" dirty="0" err="1">
                <a:solidFill>
                  <a:srgbClr val="859659"/>
                </a:solidFill>
                <a:latin typeface="+mn-lt"/>
              </a:rPr>
              <a:t>Ruffalo</a:t>
            </a:r>
            <a:r>
              <a:rPr lang="en-US" sz="5400" b="1" dirty="0">
                <a:solidFill>
                  <a:srgbClr val="859659"/>
                </a:solidFill>
                <a:latin typeface="+mn-lt"/>
              </a:rPr>
              <a:t> Noel Levitz</a:t>
            </a:r>
          </a:p>
        </p:txBody>
      </p:sp>
      <p:sp>
        <p:nvSpPr>
          <p:cNvPr id="3" name="Content Placeholder 2"/>
          <p:cNvSpPr>
            <a:spLocks noGrp="1"/>
          </p:cNvSpPr>
          <p:nvPr>
            <p:ph idx="1"/>
          </p:nvPr>
        </p:nvSpPr>
        <p:spPr>
          <a:xfrm>
            <a:off x="838200" y="1222310"/>
            <a:ext cx="10515600" cy="4739951"/>
          </a:xfrm>
        </p:spPr>
        <p:txBody>
          <a:bodyPr>
            <a:noAutofit/>
          </a:bodyPr>
          <a:lstStyle/>
          <a:p>
            <a:pPr lvl="0">
              <a:lnSpc>
                <a:spcPct val="100000"/>
              </a:lnSpc>
              <a:spcBef>
                <a:spcPts val="0"/>
              </a:spcBef>
            </a:pPr>
            <a:r>
              <a:rPr lang="en-US" sz="2700" dirty="0">
                <a:latin typeface="+mn-lt"/>
              </a:rPr>
              <a:t>Launched a comprehensive undergraduate recruitment plan w/data driven goals </a:t>
            </a:r>
          </a:p>
          <a:p>
            <a:pPr lvl="1">
              <a:lnSpc>
                <a:spcPct val="100000"/>
              </a:lnSpc>
              <a:spcBef>
                <a:spcPts val="0"/>
              </a:spcBef>
              <a:buFont typeface="Wingdings" panose="05000000000000000000" pitchFamily="2" charset="2"/>
              <a:buChar char="Ø"/>
            </a:pPr>
            <a:r>
              <a:rPr lang="en-US" sz="2300" dirty="0">
                <a:latin typeface="+mn-lt"/>
              </a:rPr>
              <a:t>Increased new first year Montana residents</a:t>
            </a:r>
          </a:p>
          <a:p>
            <a:pPr lvl="1">
              <a:lnSpc>
                <a:spcPct val="100000"/>
              </a:lnSpc>
              <a:spcBef>
                <a:spcPts val="0"/>
              </a:spcBef>
              <a:buFont typeface="Wingdings" panose="05000000000000000000" pitchFamily="2" charset="2"/>
              <a:buChar char="Ø"/>
            </a:pPr>
            <a:r>
              <a:rPr lang="en-US" sz="2300" dirty="0">
                <a:latin typeface="+mn-lt"/>
              </a:rPr>
              <a:t>Increased new first-year female students, both resident/non-resident</a:t>
            </a:r>
          </a:p>
          <a:p>
            <a:pPr lvl="1">
              <a:lnSpc>
                <a:spcPct val="100000"/>
              </a:lnSpc>
              <a:spcBef>
                <a:spcPts val="0"/>
              </a:spcBef>
              <a:buFont typeface="Wingdings" panose="05000000000000000000" pitchFamily="2" charset="2"/>
              <a:buChar char="Ø"/>
            </a:pPr>
            <a:r>
              <a:rPr lang="en-US" sz="2300" dirty="0">
                <a:latin typeface="+mn-lt"/>
              </a:rPr>
              <a:t>Yield</a:t>
            </a:r>
          </a:p>
          <a:p>
            <a:pPr lvl="0">
              <a:lnSpc>
                <a:spcPct val="100000"/>
              </a:lnSpc>
              <a:spcBef>
                <a:spcPts val="0"/>
              </a:spcBef>
            </a:pPr>
            <a:endParaRPr lang="en-US" sz="2700" dirty="0">
              <a:latin typeface="+mn-lt"/>
            </a:endParaRPr>
          </a:p>
          <a:p>
            <a:pPr lvl="0">
              <a:lnSpc>
                <a:spcPct val="100000"/>
              </a:lnSpc>
              <a:spcBef>
                <a:spcPts val="0"/>
              </a:spcBef>
            </a:pPr>
            <a:r>
              <a:rPr lang="en-US" sz="2700" dirty="0">
                <a:latin typeface="+mn-lt"/>
              </a:rPr>
              <a:t>Evaluated scholarship awarding practices and delivered a revised model for 2021 incoming class</a:t>
            </a:r>
          </a:p>
          <a:p>
            <a:pPr lvl="0">
              <a:lnSpc>
                <a:spcPct val="100000"/>
              </a:lnSpc>
              <a:spcBef>
                <a:spcPts val="0"/>
              </a:spcBef>
            </a:pPr>
            <a:endParaRPr lang="en-US" sz="2700" dirty="0">
              <a:latin typeface="+mn-lt"/>
            </a:endParaRPr>
          </a:p>
          <a:p>
            <a:pPr lvl="0">
              <a:lnSpc>
                <a:spcPct val="100000"/>
              </a:lnSpc>
              <a:spcBef>
                <a:spcPts val="0"/>
              </a:spcBef>
            </a:pPr>
            <a:r>
              <a:rPr lang="en-US" sz="2700" dirty="0">
                <a:latin typeface="+mn-lt"/>
              </a:rPr>
              <a:t>Applied the new model to a </a:t>
            </a:r>
            <a:r>
              <a:rPr lang="en-US" sz="2700" i="1" dirty="0">
                <a:latin typeface="+mn-lt"/>
              </a:rPr>
              <a:t>True Cost Calculator</a:t>
            </a:r>
            <a:r>
              <a:rPr lang="en-US" sz="2700" dirty="0">
                <a:latin typeface="+mn-lt"/>
              </a:rPr>
              <a:t> for perspective student and parent information</a:t>
            </a:r>
          </a:p>
        </p:txBody>
      </p:sp>
    </p:spTree>
    <p:extLst>
      <p:ext uri="{BB962C8B-B14F-4D97-AF65-F5344CB8AC3E}">
        <p14:creationId xmlns:p14="http://schemas.microsoft.com/office/powerpoint/2010/main" val="4251939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err="1">
                <a:solidFill>
                  <a:srgbClr val="859659"/>
                </a:solidFill>
                <a:latin typeface="+mn-lt"/>
              </a:rPr>
              <a:t>ADV</a:t>
            </a:r>
            <a:r>
              <a:rPr lang="en-US" sz="5400" b="1" dirty="0">
                <a:solidFill>
                  <a:srgbClr val="859659"/>
                </a:solidFill>
                <a:latin typeface="+mn-lt"/>
              </a:rPr>
              <a:t> Marketing Research</a:t>
            </a:r>
          </a:p>
        </p:txBody>
      </p:sp>
      <p:sp>
        <p:nvSpPr>
          <p:cNvPr id="3" name="Content Placeholder 2"/>
          <p:cNvSpPr>
            <a:spLocks noGrp="1"/>
          </p:cNvSpPr>
          <p:nvPr>
            <p:ph idx="1"/>
          </p:nvPr>
        </p:nvSpPr>
        <p:spPr>
          <a:xfrm>
            <a:off x="838199" y="1825625"/>
            <a:ext cx="11039669" cy="3408848"/>
          </a:xfrm>
        </p:spPr>
        <p:txBody>
          <a:bodyPr>
            <a:normAutofit fontScale="92500" lnSpcReduction="20000"/>
          </a:bodyPr>
          <a:lstStyle/>
          <a:p>
            <a:pPr lvl="0"/>
            <a:r>
              <a:rPr lang="en-US" sz="3200" dirty="0">
                <a:latin typeface="+mn-lt"/>
              </a:rPr>
              <a:t>Created new brand portfolio and identity manual including institutional marks</a:t>
            </a:r>
          </a:p>
          <a:p>
            <a:pPr marL="0" lvl="0" indent="0">
              <a:buNone/>
            </a:pPr>
            <a:endParaRPr lang="en-US" sz="3200" dirty="0">
              <a:latin typeface="+mn-lt"/>
            </a:endParaRPr>
          </a:p>
          <a:p>
            <a:pPr lvl="0"/>
            <a:r>
              <a:rPr lang="en-US" sz="3200" dirty="0">
                <a:latin typeface="+mn-lt"/>
              </a:rPr>
              <a:t>Developed brand communication messaging portfolio</a:t>
            </a:r>
          </a:p>
          <a:p>
            <a:pPr marL="0" lvl="0" indent="0">
              <a:buNone/>
            </a:pPr>
            <a:endParaRPr lang="en-US" sz="3200" dirty="0">
              <a:latin typeface="+mn-lt"/>
            </a:endParaRPr>
          </a:p>
          <a:p>
            <a:pPr lvl="0"/>
            <a:r>
              <a:rPr lang="en-US" sz="3200" dirty="0">
                <a:latin typeface="+mn-lt"/>
              </a:rPr>
              <a:t>Redesigned website including homepage, undergraduate admissions, and graduate admissions which included new brand messaging </a:t>
            </a:r>
          </a:p>
          <a:p>
            <a:endParaRPr lang="en-US" dirty="0"/>
          </a:p>
        </p:txBody>
      </p:sp>
    </p:spTree>
    <p:extLst>
      <p:ext uri="{BB962C8B-B14F-4D97-AF65-F5344CB8AC3E}">
        <p14:creationId xmlns:p14="http://schemas.microsoft.com/office/powerpoint/2010/main" val="883898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28053" y="5282565"/>
            <a:ext cx="2980168" cy="707208"/>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5962261" cy="6344816"/>
          </a:xfrm>
          <a:prstGeom prst="rect">
            <a:avLst/>
          </a:prstGeom>
        </p:spPr>
      </p:pic>
      <p:sp>
        <p:nvSpPr>
          <p:cNvPr id="6" name="TextBox 5"/>
          <p:cNvSpPr txBox="1"/>
          <p:nvPr/>
        </p:nvSpPr>
        <p:spPr>
          <a:xfrm>
            <a:off x="7041878" y="233094"/>
            <a:ext cx="4807624" cy="1754326"/>
          </a:xfrm>
          <a:prstGeom prst="rect">
            <a:avLst/>
          </a:prstGeom>
          <a:noFill/>
        </p:spPr>
        <p:txBody>
          <a:bodyPr wrap="square" rtlCol="0">
            <a:spAutoFit/>
          </a:bodyPr>
          <a:lstStyle/>
          <a:p>
            <a:pPr algn="ctr"/>
            <a:r>
              <a:rPr lang="en-US" sz="5400" b="1" dirty="0">
                <a:solidFill>
                  <a:srgbClr val="859659"/>
                </a:solidFill>
              </a:rPr>
              <a:t>VISION 2020-21</a:t>
            </a:r>
            <a:br>
              <a:rPr lang="en-US" sz="5400" b="1" dirty="0">
                <a:solidFill>
                  <a:schemeClr val="accent6">
                    <a:lumMod val="75000"/>
                  </a:schemeClr>
                </a:solidFill>
              </a:rPr>
            </a:br>
            <a:endParaRPr lang="en-US" sz="5400" b="1" dirty="0"/>
          </a:p>
        </p:txBody>
      </p:sp>
      <p:sp>
        <p:nvSpPr>
          <p:cNvPr id="8" name="TextBox 7"/>
          <p:cNvSpPr txBox="1"/>
          <p:nvPr/>
        </p:nvSpPr>
        <p:spPr>
          <a:xfrm>
            <a:off x="6372808" y="1894114"/>
            <a:ext cx="5673012" cy="2554545"/>
          </a:xfrm>
          <a:prstGeom prst="rect">
            <a:avLst/>
          </a:prstGeom>
          <a:noFill/>
        </p:spPr>
        <p:txBody>
          <a:bodyPr wrap="square" rtlCol="0">
            <a:spAutoFit/>
          </a:bodyPr>
          <a:lstStyle/>
          <a:p>
            <a:pPr marL="285750" indent="-285750">
              <a:buFont typeface="Arial" panose="020B0604020202020204" pitchFamily="34" charset="0"/>
              <a:buChar char="•"/>
            </a:pPr>
            <a:r>
              <a:rPr lang="en-US" sz="3200" dirty="0"/>
              <a:t>Successfully navigate COVID-19</a:t>
            </a:r>
          </a:p>
          <a:p>
            <a:pPr marL="285750" indent="-285750">
              <a:buFont typeface="Arial" panose="020B0604020202020204" pitchFamily="34" charset="0"/>
              <a:buChar char="•"/>
            </a:pPr>
            <a:r>
              <a:rPr lang="en-US" sz="3200" dirty="0"/>
              <a:t>Recruitment/student success</a:t>
            </a:r>
          </a:p>
          <a:p>
            <a:pPr marL="285750" indent="-285750">
              <a:buFont typeface="Arial" panose="020B0604020202020204" pitchFamily="34" charset="0"/>
              <a:buChar char="•"/>
            </a:pPr>
            <a:r>
              <a:rPr lang="en-US" sz="3200" dirty="0"/>
              <a:t>Telling our story</a:t>
            </a:r>
          </a:p>
          <a:p>
            <a:pPr marL="285750" indent="-285750">
              <a:buFont typeface="Arial" panose="020B0604020202020204" pitchFamily="34" charset="0"/>
              <a:buChar char="•"/>
            </a:pPr>
            <a:r>
              <a:rPr lang="en-US" sz="3200" dirty="0"/>
              <a:t>POSITIONING OURSELVES FOR THE FUTURE</a:t>
            </a:r>
          </a:p>
        </p:txBody>
      </p:sp>
    </p:spTree>
    <p:extLst>
      <p:ext uri="{BB962C8B-B14F-4D97-AF65-F5344CB8AC3E}">
        <p14:creationId xmlns:p14="http://schemas.microsoft.com/office/powerpoint/2010/main" val="3610182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2844" y="0"/>
            <a:ext cx="10515600" cy="895739"/>
          </a:xfrm>
        </p:spPr>
        <p:txBody>
          <a:bodyPr>
            <a:normAutofit/>
          </a:bodyPr>
          <a:lstStyle/>
          <a:p>
            <a:pPr algn="ctr"/>
            <a:r>
              <a:rPr lang="en-US" sz="5400" b="1" dirty="0">
                <a:solidFill>
                  <a:srgbClr val="859659"/>
                </a:solidFill>
                <a:latin typeface="+mn-lt"/>
              </a:rPr>
              <a:t>LOOKING AHEAD TO 2020-21</a:t>
            </a:r>
          </a:p>
        </p:txBody>
      </p:sp>
      <p:sp>
        <p:nvSpPr>
          <p:cNvPr id="3" name="Content Placeholder 2"/>
          <p:cNvSpPr>
            <a:spLocks noGrp="1"/>
          </p:cNvSpPr>
          <p:nvPr>
            <p:ph idx="1"/>
          </p:nvPr>
        </p:nvSpPr>
        <p:spPr>
          <a:xfrm>
            <a:off x="744894" y="662475"/>
            <a:ext cx="10515600" cy="5589036"/>
          </a:xfrm>
        </p:spPr>
        <p:txBody>
          <a:bodyPr>
            <a:noAutofit/>
          </a:bodyPr>
          <a:lstStyle/>
          <a:p>
            <a:pPr marL="346472" indent="-346472"/>
            <a:r>
              <a:rPr lang="en-US" sz="1500" dirty="0">
                <a:latin typeface="+mn-lt"/>
              </a:rPr>
              <a:t>Return to face-to-face instruction and a healthy campus for FY21</a:t>
            </a:r>
          </a:p>
          <a:p>
            <a:pPr marL="346472" indent="-346472"/>
            <a:r>
              <a:rPr lang="en-US" sz="1500" dirty="0">
                <a:latin typeface="+mn-lt"/>
              </a:rPr>
              <a:t>New brand launch</a:t>
            </a:r>
          </a:p>
          <a:p>
            <a:pPr marL="346472" indent="-346472"/>
            <a:r>
              <a:rPr lang="en-US" sz="1500" dirty="0">
                <a:latin typeface="+mn-lt"/>
              </a:rPr>
              <a:t>New strategic plan with mission, vision, values and goals</a:t>
            </a:r>
          </a:p>
          <a:p>
            <a:pPr marL="346472" indent="-346472"/>
            <a:r>
              <a:rPr lang="en-US" sz="1500" dirty="0">
                <a:latin typeface="+mn-lt"/>
              </a:rPr>
              <a:t>Complete campus master plan</a:t>
            </a:r>
          </a:p>
          <a:p>
            <a:pPr marL="346472" indent="-346472"/>
            <a:r>
              <a:rPr lang="en-US" sz="1500" dirty="0">
                <a:latin typeface="+mn-lt"/>
              </a:rPr>
              <a:t>Strategic enrollment plan  </a:t>
            </a:r>
          </a:p>
          <a:p>
            <a:pPr marL="346472" indent="-346472"/>
            <a:r>
              <a:rPr lang="en-US" sz="1500" dirty="0">
                <a:latin typeface="+mn-lt"/>
              </a:rPr>
              <a:t>Highlands College reinvention</a:t>
            </a:r>
          </a:p>
          <a:p>
            <a:pPr marL="346472" indent="-346472"/>
            <a:r>
              <a:rPr lang="en-US" sz="1500" dirty="0">
                <a:latin typeface="+mn-lt"/>
              </a:rPr>
              <a:t>Increase transfer student enrollment through enriched 2-year college transfer agreements</a:t>
            </a:r>
          </a:p>
          <a:p>
            <a:pPr marL="346472" indent="-346472"/>
            <a:r>
              <a:rPr lang="en-US" sz="1500" dirty="0">
                <a:latin typeface="+mn-lt"/>
              </a:rPr>
              <a:t>Build out of academic advising/student success model</a:t>
            </a:r>
          </a:p>
          <a:p>
            <a:pPr marL="346472" indent="-346472"/>
            <a:r>
              <a:rPr lang="en-US" sz="1500" dirty="0">
                <a:latin typeface="+mn-lt"/>
              </a:rPr>
              <a:t>Enhance business processes/applications through technology</a:t>
            </a:r>
          </a:p>
          <a:p>
            <a:pPr marL="346472" indent="-346472"/>
            <a:r>
              <a:rPr lang="en-US" sz="1500" dirty="0">
                <a:latin typeface="+mn-lt"/>
              </a:rPr>
              <a:t>Construction complete of nursing simulation center </a:t>
            </a:r>
          </a:p>
          <a:p>
            <a:pPr marL="346472" indent="-346472"/>
            <a:r>
              <a:rPr lang="en-US" sz="1500" dirty="0">
                <a:latin typeface="+mn-lt"/>
              </a:rPr>
              <a:t>Renovation of library auditorium complete</a:t>
            </a:r>
          </a:p>
          <a:p>
            <a:pPr marL="346472" indent="-346472"/>
            <a:r>
              <a:rPr lang="en-US" sz="1500" dirty="0">
                <a:latin typeface="+mn-lt"/>
              </a:rPr>
              <a:t>Vice Chancellor for Admin/Finance and Vice Chancellor for Research/Dean of the Graduate School searches completed</a:t>
            </a:r>
          </a:p>
          <a:p>
            <a:pPr marL="346472" indent="-346472"/>
            <a:r>
              <a:rPr lang="en-US" sz="1500" dirty="0">
                <a:latin typeface="+mn-lt"/>
              </a:rPr>
              <a:t>Deans hired for the College of Letters, Sciences and Professional Studies and Highlands College</a:t>
            </a:r>
          </a:p>
          <a:p>
            <a:pPr marL="346472" indent="-346472"/>
            <a:r>
              <a:rPr lang="en-US" sz="1500" dirty="0">
                <a:latin typeface="+mn-lt"/>
              </a:rPr>
              <a:t>Initiate new opportunities for faculty/staff professional development</a:t>
            </a:r>
          </a:p>
          <a:p>
            <a:pPr marL="346472" indent="-346472"/>
            <a:r>
              <a:rPr lang="en-US" sz="1500" dirty="0">
                <a:latin typeface="+mn-lt"/>
              </a:rPr>
              <a:t>Auxiliary gym referendum</a:t>
            </a:r>
          </a:p>
          <a:p>
            <a:pPr marL="346472" indent="-346472"/>
            <a:r>
              <a:rPr lang="en-US" sz="1500" dirty="0">
                <a:latin typeface="+mn-lt"/>
              </a:rPr>
              <a:t>Long range building plan approval for campus heating system upgrade</a:t>
            </a:r>
          </a:p>
          <a:p>
            <a:pPr marL="346472" indent="-346472"/>
            <a:r>
              <a:rPr lang="en-US" sz="1500" dirty="0">
                <a:latin typeface="+mn-lt"/>
              </a:rPr>
              <a:t>Founding class of track &amp; field athletes recruited</a:t>
            </a:r>
          </a:p>
          <a:p>
            <a:pPr marL="346472" indent="-346472"/>
            <a:endParaRPr lang="en-US" sz="1400" dirty="0">
              <a:latin typeface="+mn-lt"/>
            </a:endParaRPr>
          </a:p>
          <a:p>
            <a:pPr marL="346472" indent="-346472"/>
            <a:endParaRPr lang="en-US" sz="1400" dirty="0">
              <a:latin typeface="+mn-lt"/>
            </a:endParaRPr>
          </a:p>
          <a:p>
            <a:pPr marL="346472" indent="-346472"/>
            <a:endParaRPr lang="en-US" sz="1400" dirty="0">
              <a:latin typeface="+mn-lt"/>
            </a:endParaRPr>
          </a:p>
          <a:p>
            <a:pPr marL="342900" indent="-292100">
              <a:lnSpc>
                <a:spcPct val="80000"/>
              </a:lnSpc>
              <a:spcBef>
                <a:spcPts val="160"/>
              </a:spcBef>
              <a:buClr>
                <a:srgbClr val="595959"/>
              </a:buClr>
              <a:buSzPts val="800"/>
              <a:buNone/>
            </a:pPr>
            <a:endParaRPr lang="en-US" sz="1400" dirty="0">
              <a:latin typeface="+mn-lt"/>
            </a:endParaRPr>
          </a:p>
          <a:p>
            <a:endParaRPr lang="en-US" sz="1400" dirty="0">
              <a:latin typeface="+mn-lt"/>
            </a:endParaRPr>
          </a:p>
        </p:txBody>
      </p:sp>
    </p:spTree>
    <p:extLst>
      <p:ext uri="{BB962C8B-B14F-4D97-AF65-F5344CB8AC3E}">
        <p14:creationId xmlns:p14="http://schemas.microsoft.com/office/powerpoint/2010/main" val="2286573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008509"/>
            <a:ext cx="12192000" cy="979827"/>
          </a:xfrm>
        </p:spPr>
        <p:txBody>
          <a:bodyPr>
            <a:normAutofit fontScale="90000"/>
          </a:bodyPr>
          <a:lstStyle/>
          <a:p>
            <a:pPr>
              <a:lnSpc>
                <a:spcPct val="100000"/>
              </a:lnSpc>
            </a:pPr>
            <a:br>
              <a:rPr lang="en-US" b="1" i="1" dirty="0"/>
            </a:br>
            <a:r>
              <a:rPr lang="en-US" b="1" dirty="0">
                <a:latin typeface="+mn-lt"/>
              </a:rPr>
              <a:t>Brand and Identity</a:t>
            </a:r>
            <a:endParaRPr lang="en-US" dirty="0">
              <a:latin typeface="+mn-lt"/>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0604" y="2163097"/>
            <a:ext cx="7037161" cy="1669951"/>
          </a:xfrm>
          <a:prstGeom prst="rect">
            <a:avLst/>
          </a:prstGeom>
        </p:spPr>
      </p:pic>
    </p:spTree>
    <p:extLst>
      <p:ext uri="{BB962C8B-B14F-4D97-AF65-F5344CB8AC3E}">
        <p14:creationId xmlns:p14="http://schemas.microsoft.com/office/powerpoint/2010/main" val="1120465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solidFill>
                  <a:srgbClr val="859659"/>
                </a:solidFill>
                <a:latin typeface="+mn-lt"/>
              </a:rPr>
              <a:t>PROJECT OVERVIEW</a:t>
            </a:r>
          </a:p>
        </p:txBody>
      </p:sp>
      <p:sp>
        <p:nvSpPr>
          <p:cNvPr id="3" name="Content Placeholder 2"/>
          <p:cNvSpPr>
            <a:spLocks noGrp="1"/>
          </p:cNvSpPr>
          <p:nvPr>
            <p:ph idx="1"/>
          </p:nvPr>
        </p:nvSpPr>
        <p:spPr>
          <a:xfrm>
            <a:off x="838200" y="1648047"/>
            <a:ext cx="10515600" cy="4528916"/>
          </a:xfrm>
        </p:spPr>
        <p:txBody>
          <a:bodyPr>
            <a:normAutofit/>
          </a:bodyPr>
          <a:lstStyle/>
          <a:p>
            <a:pPr marL="571500" lvl="1" indent="-571500"/>
            <a:r>
              <a:rPr lang="en-US" sz="3200" dirty="0">
                <a:latin typeface="+mn-lt"/>
              </a:rPr>
              <a:t>Phase 1: Qualitative and Quantitative research</a:t>
            </a:r>
          </a:p>
          <a:p>
            <a:pPr marL="571500" lvl="1" indent="-571500"/>
            <a:r>
              <a:rPr lang="en-US" sz="3200" dirty="0">
                <a:latin typeface="+mn-lt"/>
              </a:rPr>
              <a:t>Phase 2: Brand Campaign and Communication Plan</a:t>
            </a:r>
          </a:p>
          <a:p>
            <a:pPr marL="571500" lvl="1" indent="-571500"/>
            <a:r>
              <a:rPr lang="en-US" sz="3200" dirty="0">
                <a:latin typeface="+mn-lt"/>
              </a:rPr>
              <a:t>Phase 3: Brand Portfolio and Identity Manual</a:t>
            </a:r>
          </a:p>
          <a:p>
            <a:pPr marL="571500" lvl="1" indent="-571500"/>
            <a:r>
              <a:rPr lang="en-US" sz="3200" dirty="0">
                <a:latin typeface="+mn-lt"/>
              </a:rPr>
              <a:t>Phase 4: Reimagined website</a:t>
            </a:r>
          </a:p>
        </p:txBody>
      </p:sp>
    </p:spTree>
    <p:extLst>
      <p:ext uri="{BB962C8B-B14F-4D97-AF65-F5344CB8AC3E}">
        <p14:creationId xmlns:p14="http://schemas.microsoft.com/office/powerpoint/2010/main" val="809144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solidFill>
                  <a:srgbClr val="859659"/>
                </a:solidFill>
                <a:latin typeface="+mn-lt"/>
              </a:rPr>
              <a:t>BRAND PROMISE</a:t>
            </a:r>
          </a:p>
        </p:txBody>
      </p:sp>
      <p:sp>
        <p:nvSpPr>
          <p:cNvPr id="3" name="Content Placeholder 2"/>
          <p:cNvSpPr>
            <a:spLocks noGrp="1"/>
          </p:cNvSpPr>
          <p:nvPr>
            <p:ph idx="1"/>
          </p:nvPr>
        </p:nvSpPr>
        <p:spPr/>
        <p:txBody>
          <a:bodyPr/>
          <a:lstStyle/>
          <a:p>
            <a:pPr marL="0" indent="0" algn="ctr">
              <a:buNone/>
            </a:pPr>
            <a:r>
              <a:rPr lang="en-US" sz="4000" dirty="0">
                <a:latin typeface="+mn-lt"/>
              </a:rPr>
              <a:t>Montana Technological University connects focused students to a network of people, opportunities, and experiences that empower them to change the world. </a:t>
            </a:r>
          </a:p>
          <a:p>
            <a:pPr marL="0" indent="0">
              <a:buNone/>
            </a:pPr>
            <a:endParaRPr lang="en-US" dirty="0"/>
          </a:p>
        </p:txBody>
      </p:sp>
    </p:spTree>
    <p:extLst>
      <p:ext uri="{BB962C8B-B14F-4D97-AF65-F5344CB8AC3E}">
        <p14:creationId xmlns:p14="http://schemas.microsoft.com/office/powerpoint/2010/main" val="19361943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3107</TotalTime>
  <Words>633</Words>
  <Application>Microsoft Office PowerPoint</Application>
  <PresentationFormat>Widescreen</PresentationFormat>
  <Paragraphs>110</Paragraphs>
  <Slides>25</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Times New Roman</vt:lpstr>
      <vt:lpstr>Wingdings</vt:lpstr>
      <vt:lpstr>Office Theme</vt:lpstr>
      <vt:lpstr>PowerPoint Presentation</vt:lpstr>
      <vt:lpstr>Celebrating Our Success</vt:lpstr>
      <vt:lpstr>External consultants:  Ruffalo Noel Levitz</vt:lpstr>
      <vt:lpstr>ADV Marketing Research</vt:lpstr>
      <vt:lpstr>PowerPoint Presentation</vt:lpstr>
      <vt:lpstr>LOOKING AHEAD TO 2020-21</vt:lpstr>
      <vt:lpstr> Brand and Identity</vt:lpstr>
      <vt:lpstr>PROJECT OVERVIEW</vt:lpstr>
      <vt:lpstr>BRAND PROMISE</vt:lpstr>
      <vt:lpstr>BRAND PILLARS</vt:lpstr>
      <vt:lpstr>BRINGING MONTANA TRUE TO LIFE</vt:lpstr>
      <vt:lpstr>BRINGING MONTANA TRUE TO LIFE</vt:lpstr>
      <vt:lpstr>NEW INSTITUTIONAL MARKS</vt:lpstr>
      <vt:lpstr>PowerPoint Presentation</vt:lpstr>
      <vt:lpstr>PowerPoint Presentation</vt:lpstr>
      <vt:lpstr>PowerPoint Presentation</vt:lpstr>
      <vt:lpstr>PowerPoint Presentation</vt:lpstr>
      <vt:lpstr>COLLATERAL PACKAGE Business cards, letterhead, envelopes</vt:lpstr>
      <vt:lpstr>WHAT’S NEXT </vt:lpstr>
      <vt:lpstr>DayOne Montana Tech’s Giving Event</vt:lpstr>
      <vt:lpstr>Why is DayOne Important?</vt:lpstr>
      <vt:lpstr> What are the impacts of DayOne? </vt:lpstr>
      <vt:lpstr>DayOne 2020 and the final push</vt:lpstr>
      <vt:lpstr>DayOne is just the beginning…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Oredigger RX</dc:title>
  <dc:creator>Badovinac, Amanda</dc:creator>
  <cp:lastModifiedBy>Cook, Les</cp:lastModifiedBy>
  <cp:revision>133</cp:revision>
  <cp:lastPrinted>2020-09-11T14:34:24Z</cp:lastPrinted>
  <dcterms:created xsi:type="dcterms:W3CDTF">2020-06-25T16:51:47Z</dcterms:created>
  <dcterms:modified xsi:type="dcterms:W3CDTF">2020-09-11T19:46:49Z</dcterms:modified>
</cp:coreProperties>
</file>